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gif" ContentType="image/gif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6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  <p:sldMasterId id="2147483744" r:id="rId8"/>
    <p:sldMasterId id="2147483756" r:id="rId9"/>
    <p:sldMasterId id="2147483768" r:id="rId10"/>
    <p:sldMasterId id="2147483780" r:id="rId11"/>
    <p:sldMasterId id="2147483792" r:id="rId12"/>
  </p:sldMasterIdLst>
  <p:notesMasterIdLst>
    <p:notesMasterId r:id="rId13"/>
  </p:notesMasterIdLst>
  <p:sldIdLst>
    <p:sldId id="259" r:id="rId14"/>
    <p:sldId id="262" r:id="rId15"/>
    <p:sldId id="265" r:id="rId16"/>
    <p:sldId id="268" r:id="rId17"/>
    <p:sldId id="271" r:id="rId18"/>
    <p:sldId id="274" r:id="rId19"/>
    <p:sldId id="277" r:id="rId20"/>
    <p:sldId id="280" r:id="rId21"/>
    <p:sldId id="283" r:id="rId22"/>
    <p:sldId id="286" r:id="rId23"/>
    <p:sldId id="289" r:id="rId24"/>
    <p:sldId id="292" r:id="rId25"/>
    <p:sldId id="295" r:id="rId26"/>
    <p:sldId id="298" r:id="rId27"/>
    <p:sldId id="301" r:id="rId28"/>
    <p:sldId id="304" r:id="rId29"/>
    <p:sldId id="307" r:id="rId30"/>
    <p:sldId id="310" r:id="rId31"/>
    <p:sldId id="313" r:id="rId32"/>
    <p:sldId id="316" r:id="rId33"/>
    <p:sldId id="319" r:id="rId34"/>
    <p:sldId id="322" r:id="rId35"/>
    <p:sldId id="325" r:id="rId36"/>
    <p:sldId id="328" r:id="rId37"/>
    <p:sldId id="331" r:id="rId38"/>
    <p:sldId id="334" r:id="rId39"/>
    <p:sldId id="337" r:id="rId40"/>
    <p:sldId id="340" r:id="rId41"/>
    <p:sldId id="343" r:id="rId42"/>
    <p:sldId id="346" r:id="rId43"/>
    <p:sldId id="349" r:id="rId44"/>
    <p:sldId id="352" r:id="rId45"/>
    <p:sldId id="355" r:id="rId46"/>
    <p:sldId id="358" r:id="rId47"/>
    <p:sldId id="361" r:id="rId48"/>
    <p:sldId id="364" r:id="rId49"/>
    <p:sldId id="367" r:id="rId50"/>
    <p:sldId id="370" r:id="rId51"/>
    <p:sldId id="373" r:id="rId52"/>
    <p:sldId id="376" r:id="rId53"/>
    <p:sldId id="379" r:id="rId54"/>
    <p:sldId id="382" r:id="rId55"/>
    <p:sldId id="385" r:id="rId56"/>
    <p:sldId id="388" r:id="rId57"/>
    <p:sldId id="391" r:id="rId58"/>
    <p:sldId id="394" r:id="rId59"/>
    <p:sldId id="397" r:id="rId60"/>
    <p:sldId id="400" r:id="rId61"/>
    <p:sldId id="403" r:id="rId62"/>
    <p:sldId id="406" r:id="rId63"/>
    <p:sldId id="409" r:id="rId64"/>
    <p:sldId id="412" r:id="rId65"/>
    <p:sldId id="415" r:id="rId66"/>
    <p:sldId id="418" r:id="rId67"/>
    <p:sldId id="421" r:id="rId68"/>
    <p:sldId id="424" r:id="rId69"/>
    <p:sldId id="427" r:id="rId70"/>
    <p:sldId id="430" r:id="rId71"/>
    <p:sldId id="433" r:id="rId72"/>
    <p:sldId id="436" r:id="rId73"/>
    <p:sldId id="439" r:id="rId74"/>
    <p:sldId id="442" r:id="rId75"/>
    <p:sldId id="445" r:id="rId76"/>
    <p:sldId id="448" r:id="rId77"/>
    <p:sldId id="451" r:id="rId78"/>
    <p:sldId id="454" r:id="rId79"/>
    <p:sldId id="457" r:id="rId80"/>
    <p:sldId id="460" r:id="rId81"/>
    <p:sldId id="463" r:id="rId82"/>
    <p:sldId id="466" r:id="rId83"/>
    <p:sldId id="469" r:id="rId84"/>
    <p:sldId id="472" r:id="rId85"/>
    <p:sldId id="475" r:id="rId86"/>
    <p:sldId id="478" r:id="rId87"/>
    <p:sldId id="481" r:id="rId88"/>
    <p:sldId id="484" r:id="rId89"/>
    <p:sldId id="487" r:id="rId90"/>
    <p:sldId id="490" r:id="rId91"/>
    <p:sldId id="493" r:id="rId92"/>
    <p:sldId id="496" r:id="rId93"/>
    <p:sldId id="499" r:id="rId94"/>
    <p:sldId id="502" r:id="rId95"/>
    <p:sldId id="505" r:id="rId96"/>
    <p:sldId id="508" r:id="rId97"/>
    <p:sldId id="511" r:id="rId98"/>
    <p:sldId id="514" r:id="rId99"/>
    <p:sldId id="517" r:id="rId100"/>
    <p:sldId id="520" r:id="rId101"/>
    <p:sldId id="523" r:id="rId102"/>
    <p:sldId id="526" r:id="rId103"/>
    <p:sldId id="529" r:id="rId104"/>
    <p:sldId id="532" r:id="rId105"/>
    <p:sldId id="535" r:id="rId106"/>
    <p:sldId id="538" r:id="rId107"/>
    <p:sldId id="541" r:id="rId108"/>
    <p:sldId id="544" r:id="rId109"/>
    <p:sldId id="547" r:id="rId110"/>
    <p:sldId id="550" r:id="rId111"/>
    <p:sldId id="553" r:id="rId112"/>
    <p:sldId id="556" r:id="rId113"/>
    <p:sldId id="559" r:id="rId114"/>
    <p:sldId id="562" r:id="rId115"/>
    <p:sldId id="565" r:id="rId116"/>
    <p:sldId id="568" r:id="rId117"/>
    <p:sldId id="571" r:id="rId118"/>
    <p:sldId id="574" r:id="rId119"/>
    <p:sldId id="577" r:id="rId120"/>
    <p:sldId id="580" r:id="rId121"/>
    <p:sldId id="583" r:id="rId122"/>
    <p:sldId id="586" r:id="rId123"/>
    <p:sldId id="589" r:id="rId124"/>
    <p:sldId id="592" r:id="rId125"/>
    <p:sldId id="595" r:id="rId126"/>
    <p:sldId id="598" r:id="rId127"/>
    <p:sldId id="601" r:id="rId128"/>
    <p:sldId id="604" r:id="rId129"/>
    <p:sldId id="607" r:id="rId130"/>
    <p:sldId id="610" r:id="rId131"/>
    <p:sldId id="613" r:id="rId132"/>
    <p:sldId id="616" r:id="rId133"/>
    <p:sldId id="619" r:id="rId134"/>
    <p:sldId id="622" r:id="rId135"/>
    <p:sldId id="625" r:id="rId136"/>
    <p:sldId id="628" r:id="rId137"/>
    <p:sldId id="631" r:id="rId138"/>
    <p:sldId id="634" r:id="rId139"/>
    <p:sldId id="637" r:id="rId140"/>
    <p:sldId id="640" r:id="rId141"/>
    <p:sldId id="643" r:id="rId142"/>
    <p:sldId id="646" r:id="rId143"/>
    <p:sldId id="649" r:id="rId144"/>
    <p:sldId id="652" r:id="rId145"/>
    <p:sldId id="655" r:id="rId146"/>
    <p:sldId id="658" r:id="rId147"/>
    <p:sldId id="661" r:id="rId148"/>
    <p:sldId id="664" r:id="rId149"/>
    <p:sldId id="667" r:id="rId150"/>
    <p:sldId id="670" r:id="rId151"/>
    <p:sldId id="673" r:id="rId152"/>
    <p:sldId id="676" r:id="rId153"/>
    <p:sldId id="679" r:id="rId154"/>
    <p:sldId id="682" r:id="rId155"/>
    <p:sldId id="685" r:id="rId156"/>
    <p:sldId id="688" r:id="rId157"/>
    <p:sldId id="691" r:id="rId158"/>
    <p:sldId id="694" r:id="rId159"/>
    <p:sldId id="697" r:id="rId160"/>
    <p:sldId id="700" r:id="rId161"/>
    <p:sldId id="703" r:id="rId162"/>
    <p:sldId id="706" r:id="rId163"/>
    <p:sldId id="709" r:id="rId164"/>
    <p:sldId id="712" r:id="rId165"/>
    <p:sldId id="715" r:id="rId166"/>
    <p:sldId id="718" r:id="rId167"/>
    <p:sldId id="721" r:id="rId168"/>
    <p:sldId id="724" r:id="rId169"/>
    <p:sldId id="727" r:id="rId170"/>
    <p:sldId id="730" r:id="rId171"/>
    <p:sldId id="733" r:id="rId172"/>
    <p:sldId id="736" r:id="rId173"/>
    <p:sldId id="739" r:id="rId174"/>
    <p:sldId id="742" r:id="rId175"/>
    <p:sldId id="745" r:id="rId176"/>
    <p:sldId id="748" r:id="rId177"/>
    <p:sldId id="751" r:id="rId178"/>
    <p:sldId id="754" r:id="rId179"/>
    <p:sldId id="757" r:id="rId180"/>
    <p:sldId id="760" r:id="rId181"/>
    <p:sldId id="763" r:id="rId182"/>
    <p:sldId id="766" r:id="rId183"/>
    <p:sldId id="769" r:id="rId184"/>
    <p:sldId id="772" r:id="rId185"/>
    <p:sldId id="775" r:id="rId186"/>
    <p:sldId id="778" r:id="rId187"/>
    <p:sldId id="781" r:id="rId188"/>
    <p:sldId id="784" r:id="rId189"/>
    <p:sldId id="787" r:id="rId190"/>
    <p:sldId id="790" r:id="rId191"/>
    <p:sldId id="793" r:id="rId192"/>
    <p:sldId id="796" r:id="rId193"/>
    <p:sldId id="799" r:id="rId194"/>
    <p:sldId id="802" r:id="rId195"/>
    <p:sldId id="805" r:id="rId196"/>
    <p:sldId id="808" r:id="rId197"/>
    <p:sldId id="811" r:id="rId198"/>
    <p:sldId id="814" r:id="rId199"/>
    <p:sldId id="817" r:id="rId200"/>
    <p:sldId id="820" r:id="rId201"/>
    <p:sldId id="823" r:id="rId202"/>
    <p:sldId id="826" r:id="rId203"/>
    <p:sldId id="829" r:id="rId204"/>
    <p:sldId id="832" r:id="rId205"/>
    <p:sldId id="835" r:id="rId206"/>
    <p:sldId id="838" r:id="rId207"/>
    <p:sldId id="841" r:id="rId208"/>
    <p:sldId id="844" r:id="rId209"/>
    <p:sldId id="847" r:id="rId210"/>
    <p:sldId id="850" r:id="rId211"/>
    <p:sldId id="853" r:id="rId212"/>
    <p:sldId id="856" r:id="rId213"/>
    <p:sldId id="859" r:id="rId214"/>
    <p:sldId id="862" r:id="rId215"/>
    <p:sldId id="865" r:id="rId216"/>
    <p:sldId id="868" r:id="rId217"/>
    <p:sldId id="871" r:id="rId218"/>
    <p:sldId id="874" r:id="rId219"/>
    <p:sldId id="877" r:id="rId220"/>
    <p:sldId id="880" r:id="rId221"/>
    <p:sldId id="883" r:id="rId222"/>
    <p:sldId id="886" r:id="rId223"/>
    <p:sldId id="889" r:id="rId224"/>
    <p:sldId id="892" r:id="rId225"/>
    <p:sldId id="895" r:id="rId226"/>
    <p:sldId id="898" r:id="rId227"/>
    <p:sldId id="901" r:id="rId228"/>
    <p:sldId id="904" r:id="rId229"/>
    <p:sldId id="907" r:id="rId230"/>
    <p:sldId id="910" r:id="rId231"/>
    <p:sldId id="913" r:id="rId232"/>
    <p:sldId id="916" r:id="rId233"/>
    <p:sldId id="919" r:id="rId234"/>
    <p:sldId id="922" r:id="rId235"/>
    <p:sldId id="925" r:id="rId236"/>
    <p:sldId id="928" r:id="rId237"/>
    <p:sldId id="931" r:id="rId238"/>
    <p:sldId id="934" r:id="rId239"/>
    <p:sldId id="937" r:id="rId240"/>
    <p:sldId id="940" r:id="rId241"/>
    <p:sldId id="943" r:id="rId242"/>
    <p:sldId id="946" r:id="rId243"/>
    <p:sldId id="949" r:id="rId244"/>
    <p:sldId id="952" r:id="rId245"/>
    <p:sldId id="955" r:id="rId246"/>
  </p:sldIdLst>
  <p:sldSz cx="9144000" cy="6858000"/>
  <p:notesSz cx="6858000" cy="9144000"/>
  <p:custDataLst>
    <p:tags r:id="rId24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Master" Target="slideMasters/slideMaster10.xml" /><Relationship Id="rId100" Type="http://schemas.openxmlformats.org/officeDocument/2006/relationships/slide" Target="slides/slide87.xml" /><Relationship Id="rId101" Type="http://schemas.openxmlformats.org/officeDocument/2006/relationships/slide" Target="slides/slide88.xml" /><Relationship Id="rId102" Type="http://schemas.openxmlformats.org/officeDocument/2006/relationships/slide" Target="slides/slide89.xml" /><Relationship Id="rId103" Type="http://schemas.openxmlformats.org/officeDocument/2006/relationships/slide" Target="slides/slide90.xml" /><Relationship Id="rId104" Type="http://schemas.openxmlformats.org/officeDocument/2006/relationships/slide" Target="slides/slide91.xml" /><Relationship Id="rId105" Type="http://schemas.openxmlformats.org/officeDocument/2006/relationships/slide" Target="slides/slide92.xml" /><Relationship Id="rId106" Type="http://schemas.openxmlformats.org/officeDocument/2006/relationships/slide" Target="slides/slide93.xml" /><Relationship Id="rId107" Type="http://schemas.openxmlformats.org/officeDocument/2006/relationships/slide" Target="slides/slide94.xml" /><Relationship Id="rId108" Type="http://schemas.openxmlformats.org/officeDocument/2006/relationships/slide" Target="slides/slide95.xml" /><Relationship Id="rId109" Type="http://schemas.openxmlformats.org/officeDocument/2006/relationships/slide" Target="slides/slide96.xml" /><Relationship Id="rId11" Type="http://schemas.openxmlformats.org/officeDocument/2006/relationships/slideMaster" Target="slideMasters/slideMaster11.xml" /><Relationship Id="rId110" Type="http://schemas.openxmlformats.org/officeDocument/2006/relationships/slide" Target="slides/slide97.xml" /><Relationship Id="rId111" Type="http://schemas.openxmlformats.org/officeDocument/2006/relationships/slide" Target="slides/slide98.xml" /><Relationship Id="rId112" Type="http://schemas.openxmlformats.org/officeDocument/2006/relationships/slide" Target="slides/slide99.xml" /><Relationship Id="rId113" Type="http://schemas.openxmlformats.org/officeDocument/2006/relationships/slide" Target="slides/slide100.xml" /><Relationship Id="rId114" Type="http://schemas.openxmlformats.org/officeDocument/2006/relationships/slide" Target="slides/slide101.xml" /><Relationship Id="rId115" Type="http://schemas.openxmlformats.org/officeDocument/2006/relationships/slide" Target="slides/slide102.xml" /><Relationship Id="rId116" Type="http://schemas.openxmlformats.org/officeDocument/2006/relationships/slide" Target="slides/slide103.xml" /><Relationship Id="rId117" Type="http://schemas.openxmlformats.org/officeDocument/2006/relationships/slide" Target="slides/slide104.xml" /><Relationship Id="rId118" Type="http://schemas.openxmlformats.org/officeDocument/2006/relationships/slide" Target="slides/slide105.xml" /><Relationship Id="rId119" Type="http://schemas.openxmlformats.org/officeDocument/2006/relationships/slide" Target="slides/slide106.xml" /><Relationship Id="rId12" Type="http://schemas.openxmlformats.org/officeDocument/2006/relationships/slideMaster" Target="slideMasters/slideMaster12.xml" /><Relationship Id="rId120" Type="http://schemas.openxmlformats.org/officeDocument/2006/relationships/slide" Target="slides/slide107.xml" /><Relationship Id="rId121" Type="http://schemas.openxmlformats.org/officeDocument/2006/relationships/slide" Target="slides/slide108.xml" /><Relationship Id="rId122" Type="http://schemas.openxmlformats.org/officeDocument/2006/relationships/slide" Target="slides/slide109.xml" /><Relationship Id="rId123" Type="http://schemas.openxmlformats.org/officeDocument/2006/relationships/slide" Target="slides/slide110.xml" /><Relationship Id="rId124" Type="http://schemas.openxmlformats.org/officeDocument/2006/relationships/slide" Target="slides/slide111.xml" /><Relationship Id="rId125" Type="http://schemas.openxmlformats.org/officeDocument/2006/relationships/slide" Target="slides/slide112.xml" /><Relationship Id="rId126" Type="http://schemas.openxmlformats.org/officeDocument/2006/relationships/slide" Target="slides/slide113.xml" /><Relationship Id="rId127" Type="http://schemas.openxmlformats.org/officeDocument/2006/relationships/slide" Target="slides/slide114.xml" /><Relationship Id="rId128" Type="http://schemas.openxmlformats.org/officeDocument/2006/relationships/slide" Target="slides/slide115.xml" /><Relationship Id="rId129" Type="http://schemas.openxmlformats.org/officeDocument/2006/relationships/slide" Target="slides/slide116.xml" /><Relationship Id="rId13" Type="http://schemas.openxmlformats.org/officeDocument/2006/relationships/notesMaster" Target="notesMasters/notesMaster1.xml" /><Relationship Id="rId130" Type="http://schemas.openxmlformats.org/officeDocument/2006/relationships/slide" Target="slides/slide117.xml" /><Relationship Id="rId131" Type="http://schemas.openxmlformats.org/officeDocument/2006/relationships/slide" Target="slides/slide118.xml" /><Relationship Id="rId132" Type="http://schemas.openxmlformats.org/officeDocument/2006/relationships/slide" Target="slides/slide119.xml" /><Relationship Id="rId133" Type="http://schemas.openxmlformats.org/officeDocument/2006/relationships/slide" Target="slides/slide120.xml" /><Relationship Id="rId134" Type="http://schemas.openxmlformats.org/officeDocument/2006/relationships/slide" Target="slides/slide121.xml" /><Relationship Id="rId135" Type="http://schemas.openxmlformats.org/officeDocument/2006/relationships/slide" Target="slides/slide122.xml" /><Relationship Id="rId136" Type="http://schemas.openxmlformats.org/officeDocument/2006/relationships/slide" Target="slides/slide123.xml" /><Relationship Id="rId137" Type="http://schemas.openxmlformats.org/officeDocument/2006/relationships/slide" Target="slides/slide124.xml" /><Relationship Id="rId138" Type="http://schemas.openxmlformats.org/officeDocument/2006/relationships/slide" Target="slides/slide125.xml" /><Relationship Id="rId139" Type="http://schemas.openxmlformats.org/officeDocument/2006/relationships/slide" Target="slides/slide126.xml" /><Relationship Id="rId14" Type="http://schemas.openxmlformats.org/officeDocument/2006/relationships/slide" Target="slides/slide1.xml" /><Relationship Id="rId140" Type="http://schemas.openxmlformats.org/officeDocument/2006/relationships/slide" Target="slides/slide127.xml" /><Relationship Id="rId141" Type="http://schemas.openxmlformats.org/officeDocument/2006/relationships/slide" Target="slides/slide128.xml" /><Relationship Id="rId142" Type="http://schemas.openxmlformats.org/officeDocument/2006/relationships/slide" Target="slides/slide129.xml" /><Relationship Id="rId143" Type="http://schemas.openxmlformats.org/officeDocument/2006/relationships/slide" Target="slides/slide130.xml" /><Relationship Id="rId144" Type="http://schemas.openxmlformats.org/officeDocument/2006/relationships/slide" Target="slides/slide131.xml" /><Relationship Id="rId145" Type="http://schemas.openxmlformats.org/officeDocument/2006/relationships/slide" Target="slides/slide132.xml" /><Relationship Id="rId146" Type="http://schemas.openxmlformats.org/officeDocument/2006/relationships/slide" Target="slides/slide133.xml" /><Relationship Id="rId147" Type="http://schemas.openxmlformats.org/officeDocument/2006/relationships/slide" Target="slides/slide134.xml" /><Relationship Id="rId148" Type="http://schemas.openxmlformats.org/officeDocument/2006/relationships/slide" Target="slides/slide135.xml" /><Relationship Id="rId149" Type="http://schemas.openxmlformats.org/officeDocument/2006/relationships/slide" Target="slides/slide136.xml" /><Relationship Id="rId15" Type="http://schemas.openxmlformats.org/officeDocument/2006/relationships/slide" Target="slides/slide2.xml" /><Relationship Id="rId150" Type="http://schemas.openxmlformats.org/officeDocument/2006/relationships/slide" Target="slides/slide137.xml" /><Relationship Id="rId151" Type="http://schemas.openxmlformats.org/officeDocument/2006/relationships/slide" Target="slides/slide138.xml" /><Relationship Id="rId152" Type="http://schemas.openxmlformats.org/officeDocument/2006/relationships/slide" Target="slides/slide139.xml" /><Relationship Id="rId153" Type="http://schemas.openxmlformats.org/officeDocument/2006/relationships/slide" Target="slides/slide140.xml" /><Relationship Id="rId154" Type="http://schemas.openxmlformats.org/officeDocument/2006/relationships/slide" Target="slides/slide141.xml" /><Relationship Id="rId155" Type="http://schemas.openxmlformats.org/officeDocument/2006/relationships/slide" Target="slides/slide142.xml" /><Relationship Id="rId156" Type="http://schemas.openxmlformats.org/officeDocument/2006/relationships/slide" Target="slides/slide143.xml" /><Relationship Id="rId157" Type="http://schemas.openxmlformats.org/officeDocument/2006/relationships/slide" Target="slides/slide144.xml" /><Relationship Id="rId158" Type="http://schemas.openxmlformats.org/officeDocument/2006/relationships/slide" Target="slides/slide145.xml" /><Relationship Id="rId159" Type="http://schemas.openxmlformats.org/officeDocument/2006/relationships/slide" Target="slides/slide146.xml" /><Relationship Id="rId16" Type="http://schemas.openxmlformats.org/officeDocument/2006/relationships/slide" Target="slides/slide3.xml" /><Relationship Id="rId160" Type="http://schemas.openxmlformats.org/officeDocument/2006/relationships/slide" Target="slides/slide147.xml" /><Relationship Id="rId161" Type="http://schemas.openxmlformats.org/officeDocument/2006/relationships/slide" Target="slides/slide148.xml" /><Relationship Id="rId162" Type="http://schemas.openxmlformats.org/officeDocument/2006/relationships/slide" Target="slides/slide149.xml" /><Relationship Id="rId163" Type="http://schemas.openxmlformats.org/officeDocument/2006/relationships/slide" Target="slides/slide150.xml" /><Relationship Id="rId164" Type="http://schemas.openxmlformats.org/officeDocument/2006/relationships/slide" Target="slides/slide151.xml" /><Relationship Id="rId165" Type="http://schemas.openxmlformats.org/officeDocument/2006/relationships/slide" Target="slides/slide152.xml" /><Relationship Id="rId166" Type="http://schemas.openxmlformats.org/officeDocument/2006/relationships/slide" Target="slides/slide153.xml" /><Relationship Id="rId167" Type="http://schemas.openxmlformats.org/officeDocument/2006/relationships/slide" Target="slides/slide154.xml" /><Relationship Id="rId168" Type="http://schemas.openxmlformats.org/officeDocument/2006/relationships/slide" Target="slides/slide155.xml" /><Relationship Id="rId169" Type="http://schemas.openxmlformats.org/officeDocument/2006/relationships/slide" Target="slides/slide156.xml" /><Relationship Id="rId17" Type="http://schemas.openxmlformats.org/officeDocument/2006/relationships/slide" Target="slides/slide4.xml" /><Relationship Id="rId170" Type="http://schemas.openxmlformats.org/officeDocument/2006/relationships/slide" Target="slides/slide157.xml" /><Relationship Id="rId171" Type="http://schemas.openxmlformats.org/officeDocument/2006/relationships/slide" Target="slides/slide158.xml" /><Relationship Id="rId172" Type="http://schemas.openxmlformats.org/officeDocument/2006/relationships/slide" Target="slides/slide159.xml" /><Relationship Id="rId173" Type="http://schemas.openxmlformats.org/officeDocument/2006/relationships/slide" Target="slides/slide160.xml" /><Relationship Id="rId174" Type="http://schemas.openxmlformats.org/officeDocument/2006/relationships/slide" Target="slides/slide161.xml" /><Relationship Id="rId175" Type="http://schemas.openxmlformats.org/officeDocument/2006/relationships/slide" Target="slides/slide162.xml" /><Relationship Id="rId176" Type="http://schemas.openxmlformats.org/officeDocument/2006/relationships/slide" Target="slides/slide163.xml" /><Relationship Id="rId177" Type="http://schemas.openxmlformats.org/officeDocument/2006/relationships/slide" Target="slides/slide164.xml" /><Relationship Id="rId178" Type="http://schemas.openxmlformats.org/officeDocument/2006/relationships/slide" Target="slides/slide165.xml" /><Relationship Id="rId179" Type="http://schemas.openxmlformats.org/officeDocument/2006/relationships/slide" Target="slides/slide166.xml" /><Relationship Id="rId18" Type="http://schemas.openxmlformats.org/officeDocument/2006/relationships/slide" Target="slides/slide5.xml" /><Relationship Id="rId180" Type="http://schemas.openxmlformats.org/officeDocument/2006/relationships/slide" Target="slides/slide167.xml" /><Relationship Id="rId181" Type="http://schemas.openxmlformats.org/officeDocument/2006/relationships/slide" Target="slides/slide168.xml" /><Relationship Id="rId182" Type="http://schemas.openxmlformats.org/officeDocument/2006/relationships/slide" Target="slides/slide169.xml" /><Relationship Id="rId183" Type="http://schemas.openxmlformats.org/officeDocument/2006/relationships/slide" Target="slides/slide170.xml" /><Relationship Id="rId184" Type="http://schemas.openxmlformats.org/officeDocument/2006/relationships/slide" Target="slides/slide171.xml" /><Relationship Id="rId185" Type="http://schemas.openxmlformats.org/officeDocument/2006/relationships/slide" Target="slides/slide172.xml" /><Relationship Id="rId186" Type="http://schemas.openxmlformats.org/officeDocument/2006/relationships/slide" Target="slides/slide173.xml" /><Relationship Id="rId187" Type="http://schemas.openxmlformats.org/officeDocument/2006/relationships/slide" Target="slides/slide174.xml" /><Relationship Id="rId188" Type="http://schemas.openxmlformats.org/officeDocument/2006/relationships/slide" Target="slides/slide175.xml" /><Relationship Id="rId189" Type="http://schemas.openxmlformats.org/officeDocument/2006/relationships/slide" Target="slides/slide176.xml" /><Relationship Id="rId19" Type="http://schemas.openxmlformats.org/officeDocument/2006/relationships/slide" Target="slides/slide6.xml" /><Relationship Id="rId190" Type="http://schemas.openxmlformats.org/officeDocument/2006/relationships/slide" Target="slides/slide177.xml" /><Relationship Id="rId191" Type="http://schemas.openxmlformats.org/officeDocument/2006/relationships/slide" Target="slides/slide178.xml" /><Relationship Id="rId192" Type="http://schemas.openxmlformats.org/officeDocument/2006/relationships/slide" Target="slides/slide179.xml" /><Relationship Id="rId193" Type="http://schemas.openxmlformats.org/officeDocument/2006/relationships/slide" Target="slides/slide180.xml" /><Relationship Id="rId194" Type="http://schemas.openxmlformats.org/officeDocument/2006/relationships/slide" Target="slides/slide181.xml" /><Relationship Id="rId195" Type="http://schemas.openxmlformats.org/officeDocument/2006/relationships/slide" Target="slides/slide182.xml" /><Relationship Id="rId196" Type="http://schemas.openxmlformats.org/officeDocument/2006/relationships/slide" Target="slides/slide183.xml" /><Relationship Id="rId197" Type="http://schemas.openxmlformats.org/officeDocument/2006/relationships/slide" Target="slides/slide184.xml" /><Relationship Id="rId198" Type="http://schemas.openxmlformats.org/officeDocument/2006/relationships/slide" Target="slides/slide185.xml" /><Relationship Id="rId199" Type="http://schemas.openxmlformats.org/officeDocument/2006/relationships/slide" Target="slides/slide186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7.xml" /><Relationship Id="rId200" Type="http://schemas.openxmlformats.org/officeDocument/2006/relationships/slide" Target="slides/slide187.xml" /><Relationship Id="rId201" Type="http://schemas.openxmlformats.org/officeDocument/2006/relationships/slide" Target="slides/slide188.xml" /><Relationship Id="rId202" Type="http://schemas.openxmlformats.org/officeDocument/2006/relationships/slide" Target="slides/slide189.xml" /><Relationship Id="rId203" Type="http://schemas.openxmlformats.org/officeDocument/2006/relationships/slide" Target="slides/slide190.xml" /><Relationship Id="rId204" Type="http://schemas.openxmlformats.org/officeDocument/2006/relationships/slide" Target="slides/slide191.xml" /><Relationship Id="rId205" Type="http://schemas.openxmlformats.org/officeDocument/2006/relationships/slide" Target="slides/slide192.xml" /><Relationship Id="rId206" Type="http://schemas.openxmlformats.org/officeDocument/2006/relationships/slide" Target="slides/slide193.xml" /><Relationship Id="rId207" Type="http://schemas.openxmlformats.org/officeDocument/2006/relationships/slide" Target="slides/slide194.xml" /><Relationship Id="rId208" Type="http://schemas.openxmlformats.org/officeDocument/2006/relationships/slide" Target="slides/slide195.xml" /><Relationship Id="rId209" Type="http://schemas.openxmlformats.org/officeDocument/2006/relationships/slide" Target="slides/slide196.xml" /><Relationship Id="rId21" Type="http://schemas.openxmlformats.org/officeDocument/2006/relationships/slide" Target="slides/slide8.xml" /><Relationship Id="rId210" Type="http://schemas.openxmlformats.org/officeDocument/2006/relationships/slide" Target="slides/slide197.xml" /><Relationship Id="rId211" Type="http://schemas.openxmlformats.org/officeDocument/2006/relationships/slide" Target="slides/slide198.xml" /><Relationship Id="rId212" Type="http://schemas.openxmlformats.org/officeDocument/2006/relationships/slide" Target="slides/slide199.xml" /><Relationship Id="rId213" Type="http://schemas.openxmlformats.org/officeDocument/2006/relationships/slide" Target="slides/slide200.xml" /><Relationship Id="rId214" Type="http://schemas.openxmlformats.org/officeDocument/2006/relationships/slide" Target="slides/slide201.xml" /><Relationship Id="rId215" Type="http://schemas.openxmlformats.org/officeDocument/2006/relationships/slide" Target="slides/slide202.xml" /><Relationship Id="rId216" Type="http://schemas.openxmlformats.org/officeDocument/2006/relationships/slide" Target="slides/slide203.xml" /><Relationship Id="rId217" Type="http://schemas.openxmlformats.org/officeDocument/2006/relationships/slide" Target="slides/slide204.xml" /><Relationship Id="rId218" Type="http://schemas.openxmlformats.org/officeDocument/2006/relationships/slide" Target="slides/slide205.xml" /><Relationship Id="rId219" Type="http://schemas.openxmlformats.org/officeDocument/2006/relationships/slide" Target="slides/slide206.xml" /><Relationship Id="rId22" Type="http://schemas.openxmlformats.org/officeDocument/2006/relationships/slide" Target="slides/slide9.xml" /><Relationship Id="rId220" Type="http://schemas.openxmlformats.org/officeDocument/2006/relationships/slide" Target="slides/slide207.xml" /><Relationship Id="rId221" Type="http://schemas.openxmlformats.org/officeDocument/2006/relationships/slide" Target="slides/slide208.xml" /><Relationship Id="rId222" Type="http://schemas.openxmlformats.org/officeDocument/2006/relationships/slide" Target="slides/slide209.xml" /><Relationship Id="rId223" Type="http://schemas.openxmlformats.org/officeDocument/2006/relationships/slide" Target="slides/slide210.xml" /><Relationship Id="rId224" Type="http://schemas.openxmlformats.org/officeDocument/2006/relationships/slide" Target="slides/slide211.xml" /><Relationship Id="rId225" Type="http://schemas.openxmlformats.org/officeDocument/2006/relationships/slide" Target="slides/slide212.xml" /><Relationship Id="rId226" Type="http://schemas.openxmlformats.org/officeDocument/2006/relationships/slide" Target="slides/slide213.xml" /><Relationship Id="rId227" Type="http://schemas.openxmlformats.org/officeDocument/2006/relationships/slide" Target="slides/slide214.xml" /><Relationship Id="rId228" Type="http://schemas.openxmlformats.org/officeDocument/2006/relationships/slide" Target="slides/slide215.xml" /><Relationship Id="rId229" Type="http://schemas.openxmlformats.org/officeDocument/2006/relationships/slide" Target="slides/slide216.xml" /><Relationship Id="rId23" Type="http://schemas.openxmlformats.org/officeDocument/2006/relationships/slide" Target="slides/slide10.xml" /><Relationship Id="rId230" Type="http://schemas.openxmlformats.org/officeDocument/2006/relationships/slide" Target="slides/slide217.xml" /><Relationship Id="rId231" Type="http://schemas.openxmlformats.org/officeDocument/2006/relationships/slide" Target="slides/slide218.xml" /><Relationship Id="rId232" Type="http://schemas.openxmlformats.org/officeDocument/2006/relationships/slide" Target="slides/slide219.xml" /><Relationship Id="rId233" Type="http://schemas.openxmlformats.org/officeDocument/2006/relationships/slide" Target="slides/slide220.xml" /><Relationship Id="rId234" Type="http://schemas.openxmlformats.org/officeDocument/2006/relationships/slide" Target="slides/slide221.xml" /><Relationship Id="rId235" Type="http://schemas.openxmlformats.org/officeDocument/2006/relationships/slide" Target="slides/slide222.xml" /><Relationship Id="rId236" Type="http://schemas.openxmlformats.org/officeDocument/2006/relationships/slide" Target="slides/slide223.xml" /><Relationship Id="rId237" Type="http://schemas.openxmlformats.org/officeDocument/2006/relationships/slide" Target="slides/slide224.xml" /><Relationship Id="rId238" Type="http://schemas.openxmlformats.org/officeDocument/2006/relationships/slide" Target="slides/slide225.xml" /><Relationship Id="rId239" Type="http://schemas.openxmlformats.org/officeDocument/2006/relationships/slide" Target="slides/slide226.xml" /><Relationship Id="rId24" Type="http://schemas.openxmlformats.org/officeDocument/2006/relationships/slide" Target="slides/slide11.xml" /><Relationship Id="rId240" Type="http://schemas.openxmlformats.org/officeDocument/2006/relationships/slide" Target="slides/slide227.xml" /><Relationship Id="rId241" Type="http://schemas.openxmlformats.org/officeDocument/2006/relationships/slide" Target="slides/slide228.xml" /><Relationship Id="rId242" Type="http://schemas.openxmlformats.org/officeDocument/2006/relationships/slide" Target="slides/slide229.xml" /><Relationship Id="rId243" Type="http://schemas.openxmlformats.org/officeDocument/2006/relationships/slide" Target="slides/slide230.xml" /><Relationship Id="rId244" Type="http://schemas.openxmlformats.org/officeDocument/2006/relationships/slide" Target="slides/slide231.xml" /><Relationship Id="rId245" Type="http://schemas.openxmlformats.org/officeDocument/2006/relationships/slide" Target="slides/slide232.xml" /><Relationship Id="rId246" Type="http://schemas.openxmlformats.org/officeDocument/2006/relationships/slide" Target="slides/slide233.xml" /><Relationship Id="rId247" Type="http://schemas.openxmlformats.org/officeDocument/2006/relationships/tags" Target="tags/tag1.xml" /><Relationship Id="rId248" Type="http://schemas.openxmlformats.org/officeDocument/2006/relationships/presProps" Target="presProps.xml" /><Relationship Id="rId249" Type="http://schemas.openxmlformats.org/officeDocument/2006/relationships/viewProps" Target="viewProps.xml" /><Relationship Id="rId25" Type="http://schemas.openxmlformats.org/officeDocument/2006/relationships/slide" Target="slides/slide12.xml" /><Relationship Id="rId250" Type="http://schemas.openxmlformats.org/officeDocument/2006/relationships/theme" Target="theme/theme1.xml" /><Relationship Id="rId251" Type="http://schemas.openxmlformats.org/officeDocument/2006/relationships/tableStyles" Target="tableStyles.xml" /><Relationship Id="rId26" Type="http://schemas.openxmlformats.org/officeDocument/2006/relationships/slide" Target="slides/slide13.xml" /><Relationship Id="rId27" Type="http://schemas.openxmlformats.org/officeDocument/2006/relationships/slide" Target="slides/slide14.xml" /><Relationship Id="rId28" Type="http://schemas.openxmlformats.org/officeDocument/2006/relationships/slide" Target="slides/slide15.xml" /><Relationship Id="rId29" Type="http://schemas.openxmlformats.org/officeDocument/2006/relationships/slide" Target="slides/slide16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17.xml" /><Relationship Id="rId31" Type="http://schemas.openxmlformats.org/officeDocument/2006/relationships/slide" Target="slides/slide18.xml" /><Relationship Id="rId32" Type="http://schemas.openxmlformats.org/officeDocument/2006/relationships/slide" Target="slides/slide19.xml" /><Relationship Id="rId33" Type="http://schemas.openxmlformats.org/officeDocument/2006/relationships/slide" Target="slides/slide20.xml" /><Relationship Id="rId34" Type="http://schemas.openxmlformats.org/officeDocument/2006/relationships/slide" Target="slides/slide21.xml" /><Relationship Id="rId35" Type="http://schemas.openxmlformats.org/officeDocument/2006/relationships/slide" Target="slides/slide22.xml" /><Relationship Id="rId36" Type="http://schemas.openxmlformats.org/officeDocument/2006/relationships/slide" Target="slides/slide23.xml" /><Relationship Id="rId37" Type="http://schemas.openxmlformats.org/officeDocument/2006/relationships/slide" Target="slides/slide24.xml" /><Relationship Id="rId38" Type="http://schemas.openxmlformats.org/officeDocument/2006/relationships/slide" Target="slides/slide25.xml" /><Relationship Id="rId39" Type="http://schemas.openxmlformats.org/officeDocument/2006/relationships/slide" Target="slides/slide26.xml" /><Relationship Id="rId4" Type="http://schemas.openxmlformats.org/officeDocument/2006/relationships/slideMaster" Target="slideMasters/slideMaster4.xml" /><Relationship Id="rId40" Type="http://schemas.openxmlformats.org/officeDocument/2006/relationships/slide" Target="slides/slide27.xml" /><Relationship Id="rId41" Type="http://schemas.openxmlformats.org/officeDocument/2006/relationships/slide" Target="slides/slide28.xml" /><Relationship Id="rId42" Type="http://schemas.openxmlformats.org/officeDocument/2006/relationships/slide" Target="slides/slide29.xml" /><Relationship Id="rId43" Type="http://schemas.openxmlformats.org/officeDocument/2006/relationships/slide" Target="slides/slide30.xml" /><Relationship Id="rId44" Type="http://schemas.openxmlformats.org/officeDocument/2006/relationships/slide" Target="slides/slide31.xml" /><Relationship Id="rId45" Type="http://schemas.openxmlformats.org/officeDocument/2006/relationships/slide" Target="slides/slide32.xml" /><Relationship Id="rId46" Type="http://schemas.openxmlformats.org/officeDocument/2006/relationships/slide" Target="slides/slide33.xml" /><Relationship Id="rId47" Type="http://schemas.openxmlformats.org/officeDocument/2006/relationships/slide" Target="slides/slide34.xml" /><Relationship Id="rId48" Type="http://schemas.openxmlformats.org/officeDocument/2006/relationships/slide" Target="slides/slide35.xml" /><Relationship Id="rId49" Type="http://schemas.openxmlformats.org/officeDocument/2006/relationships/slide" Target="slides/slide36.xml" /><Relationship Id="rId5" Type="http://schemas.openxmlformats.org/officeDocument/2006/relationships/slideMaster" Target="slideMasters/slideMaster5.xml" /><Relationship Id="rId50" Type="http://schemas.openxmlformats.org/officeDocument/2006/relationships/slide" Target="slides/slide37.xml" /><Relationship Id="rId51" Type="http://schemas.openxmlformats.org/officeDocument/2006/relationships/slide" Target="slides/slide38.xml" /><Relationship Id="rId52" Type="http://schemas.openxmlformats.org/officeDocument/2006/relationships/slide" Target="slides/slide39.xml" /><Relationship Id="rId53" Type="http://schemas.openxmlformats.org/officeDocument/2006/relationships/slide" Target="slides/slide40.xml" /><Relationship Id="rId54" Type="http://schemas.openxmlformats.org/officeDocument/2006/relationships/slide" Target="slides/slide41.xml" /><Relationship Id="rId55" Type="http://schemas.openxmlformats.org/officeDocument/2006/relationships/slide" Target="slides/slide42.xml" /><Relationship Id="rId56" Type="http://schemas.openxmlformats.org/officeDocument/2006/relationships/slide" Target="slides/slide43.xml" /><Relationship Id="rId57" Type="http://schemas.openxmlformats.org/officeDocument/2006/relationships/slide" Target="slides/slide44.xml" /><Relationship Id="rId58" Type="http://schemas.openxmlformats.org/officeDocument/2006/relationships/slide" Target="slides/slide45.xml" /><Relationship Id="rId59" Type="http://schemas.openxmlformats.org/officeDocument/2006/relationships/slide" Target="slides/slide46.xml" /><Relationship Id="rId6" Type="http://schemas.openxmlformats.org/officeDocument/2006/relationships/slideMaster" Target="slideMasters/slideMaster6.xml" /><Relationship Id="rId60" Type="http://schemas.openxmlformats.org/officeDocument/2006/relationships/slide" Target="slides/slide47.xml" /><Relationship Id="rId61" Type="http://schemas.openxmlformats.org/officeDocument/2006/relationships/slide" Target="slides/slide48.xml" /><Relationship Id="rId62" Type="http://schemas.openxmlformats.org/officeDocument/2006/relationships/slide" Target="slides/slide49.xml" /><Relationship Id="rId63" Type="http://schemas.openxmlformats.org/officeDocument/2006/relationships/slide" Target="slides/slide50.xml" /><Relationship Id="rId64" Type="http://schemas.openxmlformats.org/officeDocument/2006/relationships/slide" Target="slides/slide51.xml" /><Relationship Id="rId65" Type="http://schemas.openxmlformats.org/officeDocument/2006/relationships/slide" Target="slides/slide52.xml" /><Relationship Id="rId66" Type="http://schemas.openxmlformats.org/officeDocument/2006/relationships/slide" Target="slides/slide53.xml" /><Relationship Id="rId67" Type="http://schemas.openxmlformats.org/officeDocument/2006/relationships/slide" Target="slides/slide54.xml" /><Relationship Id="rId68" Type="http://schemas.openxmlformats.org/officeDocument/2006/relationships/slide" Target="slides/slide55.xml" /><Relationship Id="rId69" Type="http://schemas.openxmlformats.org/officeDocument/2006/relationships/slide" Target="slides/slide56.xml" /><Relationship Id="rId7" Type="http://schemas.openxmlformats.org/officeDocument/2006/relationships/slideMaster" Target="slideMasters/slideMaster7.xml" /><Relationship Id="rId70" Type="http://schemas.openxmlformats.org/officeDocument/2006/relationships/slide" Target="slides/slide57.xml" /><Relationship Id="rId71" Type="http://schemas.openxmlformats.org/officeDocument/2006/relationships/slide" Target="slides/slide58.xml" /><Relationship Id="rId72" Type="http://schemas.openxmlformats.org/officeDocument/2006/relationships/slide" Target="slides/slide59.xml" /><Relationship Id="rId73" Type="http://schemas.openxmlformats.org/officeDocument/2006/relationships/slide" Target="slides/slide60.xml" /><Relationship Id="rId74" Type="http://schemas.openxmlformats.org/officeDocument/2006/relationships/slide" Target="slides/slide61.xml" /><Relationship Id="rId75" Type="http://schemas.openxmlformats.org/officeDocument/2006/relationships/slide" Target="slides/slide62.xml" /><Relationship Id="rId76" Type="http://schemas.openxmlformats.org/officeDocument/2006/relationships/slide" Target="slides/slide63.xml" /><Relationship Id="rId77" Type="http://schemas.openxmlformats.org/officeDocument/2006/relationships/slide" Target="slides/slide64.xml" /><Relationship Id="rId78" Type="http://schemas.openxmlformats.org/officeDocument/2006/relationships/slide" Target="slides/slide65.xml" /><Relationship Id="rId79" Type="http://schemas.openxmlformats.org/officeDocument/2006/relationships/slide" Target="slides/slide66.xml" /><Relationship Id="rId8" Type="http://schemas.openxmlformats.org/officeDocument/2006/relationships/slideMaster" Target="slideMasters/slideMaster8.xml" /><Relationship Id="rId80" Type="http://schemas.openxmlformats.org/officeDocument/2006/relationships/slide" Target="slides/slide67.xml" /><Relationship Id="rId81" Type="http://schemas.openxmlformats.org/officeDocument/2006/relationships/slide" Target="slides/slide68.xml" /><Relationship Id="rId82" Type="http://schemas.openxmlformats.org/officeDocument/2006/relationships/slide" Target="slides/slide69.xml" /><Relationship Id="rId83" Type="http://schemas.openxmlformats.org/officeDocument/2006/relationships/slide" Target="slides/slide70.xml" /><Relationship Id="rId84" Type="http://schemas.openxmlformats.org/officeDocument/2006/relationships/slide" Target="slides/slide71.xml" /><Relationship Id="rId85" Type="http://schemas.openxmlformats.org/officeDocument/2006/relationships/slide" Target="slides/slide72.xml" /><Relationship Id="rId86" Type="http://schemas.openxmlformats.org/officeDocument/2006/relationships/slide" Target="slides/slide73.xml" /><Relationship Id="rId87" Type="http://schemas.openxmlformats.org/officeDocument/2006/relationships/slide" Target="slides/slide74.xml" /><Relationship Id="rId88" Type="http://schemas.openxmlformats.org/officeDocument/2006/relationships/slide" Target="slides/slide75.xml" /><Relationship Id="rId89" Type="http://schemas.openxmlformats.org/officeDocument/2006/relationships/slide" Target="slides/slide76.xml" /><Relationship Id="rId9" Type="http://schemas.openxmlformats.org/officeDocument/2006/relationships/slideMaster" Target="slideMasters/slideMaster9.xml" /><Relationship Id="rId90" Type="http://schemas.openxmlformats.org/officeDocument/2006/relationships/slide" Target="slides/slide77.xml" /><Relationship Id="rId91" Type="http://schemas.openxmlformats.org/officeDocument/2006/relationships/slide" Target="slides/slide78.xml" /><Relationship Id="rId92" Type="http://schemas.openxmlformats.org/officeDocument/2006/relationships/slide" Target="slides/slide79.xml" /><Relationship Id="rId93" Type="http://schemas.openxmlformats.org/officeDocument/2006/relationships/slide" Target="slides/slide80.xml" /><Relationship Id="rId94" Type="http://schemas.openxmlformats.org/officeDocument/2006/relationships/slide" Target="slides/slide81.xml" /><Relationship Id="rId95" Type="http://schemas.openxmlformats.org/officeDocument/2006/relationships/slide" Target="slides/slide82.xml" /><Relationship Id="rId96" Type="http://schemas.openxmlformats.org/officeDocument/2006/relationships/slide" Target="slides/slide83.xml" /><Relationship Id="rId97" Type="http://schemas.openxmlformats.org/officeDocument/2006/relationships/slide" Target="slides/slide84.xml" /><Relationship Id="rId98" Type="http://schemas.openxmlformats.org/officeDocument/2006/relationships/slide" Target="slides/slide85.xml" /><Relationship Id="rId99" Type="http://schemas.openxmlformats.org/officeDocument/2006/relationships/slide" Target="slides/slide86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1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AF7E8-1BE4-4A86-828D-2A296302BF46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29CCAE-D5D0-460E-ACBA-23DAD2B32F8F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504653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7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1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3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ยึดบันทึกย่อ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UTP : Unshielded</a:t>
            </a:r>
            <a:r>
              <a:rPr lang="en-US" baseline="0" smtClean="0"/>
              <a:t> twisted pair</a:t>
            </a:r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9CCAE-D5D0-460E-ACBA-23DAD2B32F8F}" type="slidenum">
              <a:rPr lang="th-TH" smtClean="0"/>
              <a:t>107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5020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ExecutorService es = Executors.newFixedThreadPool(10);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9CCAE-D5D0-460E-ACBA-23DAD2B32F8F}" type="slidenum">
              <a:rPr lang="th-TH" smtClean="0"/>
              <a:t>181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6519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29CCAE-D5D0-460E-ACBA-23DAD2B32F8F}" type="slidenum">
              <a:rPr lang="th-TH" smtClean="0"/>
              <a:t>193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3271087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0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0.xml" /></Relationships>
</file>

<file path=ppt/slideLayouts/_rels/slideLayout1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1.xml" /></Relationships>
</file>

<file path=ppt/slideLayouts/_rels/slideLayout1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6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7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7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8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_rels/slideLayout9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9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7EE072-4B50-4959-AF2A-6E17F79D21F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B0DD398-F6F6-43C5-B4D6-66701C57666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10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10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0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10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10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0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0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10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0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14D6C5-92EC-4C0C-BC7B-46D3276CC14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1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1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1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1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1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1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1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1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1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1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1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5D54532-CF99-4FEE-9D28-EA788887510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29988F7-F08A-439E-956A-699E7B0F051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3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3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3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25CC5C3-EA47-4DEF-8E69-35ADDF164AF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4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4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4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4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4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4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4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4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4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31B1DD85-96D4-4CC5-BEB1-40D8A01A307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5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5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5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5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5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5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5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5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5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5121A09C-1464-4074-AB68-EA715FE6979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6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6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6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6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6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6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/>
              <a:t>ระดับที่สอง</a:t>
            </a:r>
          </a:p>
          <a:p>
            <a:pPr lvl="2" eaLnBrk="1" latinLnBrk="0" hangingPunct="1"/>
            <a:r>
              <a:rPr lang="th-TH"/>
              <a:t>ระดับที่สาม</a:t>
            </a:r>
          </a:p>
          <a:p>
            <a:pPr lvl="3" eaLnBrk="1" latinLnBrk="0" hangingPunct="1"/>
            <a:r>
              <a:rPr lang="th-TH"/>
              <a:t>ระดับที่สี่</a:t>
            </a:r>
          </a:p>
          <a:p>
            <a:pPr lvl="4" eaLnBrk="1" latinLnBrk="0" hangingPunct="1"/>
            <a:r>
              <a:rPr lang="th-TH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6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6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6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F868D43-EA2C-44E0-A328-891C8603001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7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7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7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7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7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7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7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7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7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311F465-E777-47CA-B7D0-7D3FE64F64B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8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8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8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8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8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8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8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8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8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title" preserve="1">
  <p:cSld name="ภาพนิ่งชื่อเรื่อ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7" name="สี่เหลี่ยมผืนผ้า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ชื่อเรื่อง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ชื่อเรื่องรอง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th-TH" smtClean="0"/>
              <a:t>คลิกเพื่อแก้ไขลักษณะชื่อเรื่องรองต้นแบบ</a:t>
            </a:r>
            <a:endParaRPr kumimoji="0" lang="en-US"/>
          </a:p>
        </p:txBody>
      </p:sp>
      <p:sp>
        <p:nvSpPr>
          <p:cNvPr id="28" name="ตัวยึดวันที่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7" name="ตัวยึดท้ายกระดา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th-TH"/>
          </a:p>
        </p:txBody>
      </p:sp>
      <p:sp>
        <p:nvSpPr>
          <p:cNvPr id="29" name="ตัวยึดหมายเลขภาพนิ่ง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9E631ED-DBC3-45F3-B731-E3EA74E9EF2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8" name="ตัวยึดเนื้อหา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9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secHead" preserve="1">
  <p:cSld name="ส่วนหัวของส่วน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9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8" name="ตัวยึดวันที่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0" name="ตัวยึดหมายเลขภาพนิ่ง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2" name="ตัวยึดท้ายกระดา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</p:spTree>
  </p:cSld>
  <p:clrMapOvr>
    <a:masterClrMapping/>
  </p:clrMapOvr>
  <p:transition/>
  <p:timing/>
</p:sldLayout>
</file>

<file path=ppt/slideLayouts/slideLayout9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ตัวยึดเนื้อหา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3" name="ตัวยึดเนื้อหา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10" name="ตัวยึดวันที่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2" name="ตัวยึดหมายเลขภาพนิ่ง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th-TH"/>
          </a:p>
        </p:txBody>
      </p:sp>
      <p:sp>
        <p:nvSpPr>
          <p:cNvPr id="16" name="ตัวยึดข้อความ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15" name="ตัวยึดข้อความ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</p:spTree>
  </p:cSld>
  <p:clrMapOvr>
    <a:masterClrMapping/>
  </p:clrMapOvr>
  <p:transition/>
  <p:timing/>
</p:sldLayout>
</file>

<file path=ppt/slideLayouts/slideLayout9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9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ตัวยึด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ยึดหมายเลขภาพนิ่ง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9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5" name="ตัวยึด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9" name="ตัวยึดเนื้อหา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</p:spTree>
  </p:cSld>
  <p:clrMapOvr>
    <a:masterClrMapping/>
  </p:clrMapOvr>
  <p:transition/>
  <p:timing/>
</p:sldLayout>
</file>

<file path=ppt/slideLayouts/slideLayout9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picTx" preserve="1">
  <p:cSld name="รูปภาพพร้อมคำอธิบายภาพ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</p:txBody>
      </p:sp>
      <p:sp>
        <p:nvSpPr>
          <p:cNvPr id="8" name="สี่เหลี่ยมผืนผ้า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1" name="สี่เหลี่ยมผืนผ้า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ตัวยึดวันที่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13" name="ตัวยึดหมายเลขภาพนิ่ง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  <p:sp>
        <p:nvSpPr>
          <p:cNvPr id="14" name="ตัวยึดท้ายกระดา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th-TH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th-TH" smtClean="0"/>
              <a:t>คลิกไอคอนเพื่อเพิ่มรูปภาพ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Layouts/slideLayout9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masterClrMapping/>
  </p:clrMapOvr>
  <p:transition/>
  <p:timing/>
</p:sldLayout>
</file>

<file path=ppt/slideLayouts/slideLayout9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vertTitleAndTx" preserve="1">
  <p:cSld name="ข้อความและชื่อเรื่องแนวตั้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lang="th-TH" smtClean="0"/>
              <a:t>ระดับที่สอง</a:t>
            </a:r>
          </a:p>
          <a:p>
            <a:pPr lvl="2" eaLnBrk="1" latinLnBrk="0" hangingPunct="1"/>
            <a:r>
              <a:rPr lang="th-TH" smtClean="0"/>
              <a:t>ระดับที่สาม</a:t>
            </a:r>
          </a:p>
          <a:p>
            <a:pPr lvl="3" eaLnBrk="1" latinLnBrk="0" hangingPunct="1"/>
            <a:r>
              <a:rPr lang="th-TH" smtClean="0"/>
              <a:t>ระดับที่สี่</a:t>
            </a:r>
          </a:p>
          <a:p>
            <a:pPr lvl="4" eaLnBrk="1" latinLnBrk="0" hangingPunct="1"/>
            <a:r>
              <a:rPr lang="th-TH" smtClean="0"/>
              <a:t>ระดับที่ห้า</a:t>
            </a:r>
            <a:endParaRPr kumimoji="0" lang="en-US"/>
          </a:p>
        </p:txBody>
      </p:sp>
      <p:sp>
        <p:nvSpPr>
          <p:cNvPr id="4" name="ตัวยึดวันที่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5" name="ตัวยึดท้ายกระดา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ตัวยึดหมายเลขภาพนิ่ง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2651603-DB20-428F-95F4-3C2A0EA92157}" type="slidenum">
              <a:rPr lang="th-TH" smtClean="0"/>
              <a:t>‹#›</a:t>
            </a:fld>
            <a:endParaRPr lang="th-T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0.xml" /><Relationship Id="rId10" Type="http://schemas.openxmlformats.org/officeDocument/2006/relationships/slideLayout" Target="../slideLayouts/slideLayout109.xml" /><Relationship Id="rId11" Type="http://schemas.openxmlformats.org/officeDocument/2006/relationships/slideLayout" Target="../slideLayouts/slideLayout110.xml" /><Relationship Id="rId12" Type="http://schemas.openxmlformats.org/officeDocument/2006/relationships/theme" Target="../theme/theme10.xml" /><Relationship Id="rId2" Type="http://schemas.openxmlformats.org/officeDocument/2006/relationships/slideLayout" Target="../slideLayouts/slideLayout101.xml" /><Relationship Id="rId3" Type="http://schemas.openxmlformats.org/officeDocument/2006/relationships/slideLayout" Target="../slideLayouts/slideLayout102.xml" /><Relationship Id="rId4" Type="http://schemas.openxmlformats.org/officeDocument/2006/relationships/slideLayout" Target="../slideLayouts/slideLayout103.xml" /><Relationship Id="rId5" Type="http://schemas.openxmlformats.org/officeDocument/2006/relationships/slideLayout" Target="../slideLayouts/slideLayout104.xml" /><Relationship Id="rId6" Type="http://schemas.openxmlformats.org/officeDocument/2006/relationships/slideLayout" Target="../slideLayouts/slideLayout105.xml" /><Relationship Id="rId7" Type="http://schemas.openxmlformats.org/officeDocument/2006/relationships/slideLayout" Target="../slideLayouts/slideLayout106.xml" /><Relationship Id="rId8" Type="http://schemas.openxmlformats.org/officeDocument/2006/relationships/slideLayout" Target="../slideLayouts/slideLayout107.xml" /><Relationship Id="rId9" Type="http://schemas.openxmlformats.org/officeDocument/2006/relationships/slideLayout" Target="../slideLayouts/slideLayout108.xml" /></Relationships>
</file>

<file path=ppt/slideMasters/_rels/slideMaster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Relationship Id="rId10" Type="http://schemas.openxmlformats.org/officeDocument/2006/relationships/slideLayout" Target="../slideLayouts/slideLayout120.xml" /><Relationship Id="rId11" Type="http://schemas.openxmlformats.org/officeDocument/2006/relationships/slideLayout" Target="../slideLayouts/slideLayout121.xml" /><Relationship Id="rId12" Type="http://schemas.openxmlformats.org/officeDocument/2006/relationships/theme" Target="../theme/theme11.xml" /><Relationship Id="rId2" Type="http://schemas.openxmlformats.org/officeDocument/2006/relationships/slideLayout" Target="../slideLayouts/slideLayout112.xml" /><Relationship Id="rId3" Type="http://schemas.openxmlformats.org/officeDocument/2006/relationships/slideLayout" Target="../slideLayouts/slideLayout113.xml" /><Relationship Id="rId4" Type="http://schemas.openxmlformats.org/officeDocument/2006/relationships/slideLayout" Target="../slideLayouts/slideLayout114.xml" /><Relationship Id="rId5" Type="http://schemas.openxmlformats.org/officeDocument/2006/relationships/slideLayout" Target="../slideLayouts/slideLayout115.xml" /><Relationship Id="rId6" Type="http://schemas.openxmlformats.org/officeDocument/2006/relationships/slideLayout" Target="../slideLayouts/slideLayout116.xml" /><Relationship Id="rId7" Type="http://schemas.openxmlformats.org/officeDocument/2006/relationships/slideLayout" Target="../slideLayouts/slideLayout117.xml" /><Relationship Id="rId8" Type="http://schemas.openxmlformats.org/officeDocument/2006/relationships/slideLayout" Target="../slideLayouts/slideLayout118.xml" /><Relationship Id="rId9" Type="http://schemas.openxmlformats.org/officeDocument/2006/relationships/slideLayout" Target="../slideLayouts/slideLayout119.xml" /></Relationships>
</file>

<file path=ppt/slideMasters/_rels/slideMaster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2.xml" /><Relationship Id="rId10" Type="http://schemas.openxmlformats.org/officeDocument/2006/relationships/slideLayout" Target="../slideLayouts/slideLayout131.xml" /><Relationship Id="rId11" Type="http://schemas.openxmlformats.org/officeDocument/2006/relationships/slideLayout" Target="../slideLayouts/slideLayout132.xml" /><Relationship Id="rId12" Type="http://schemas.openxmlformats.org/officeDocument/2006/relationships/theme" Target="../theme/theme12.xml" /><Relationship Id="rId2" Type="http://schemas.openxmlformats.org/officeDocument/2006/relationships/slideLayout" Target="../slideLayouts/slideLayout123.xml" /><Relationship Id="rId3" Type="http://schemas.openxmlformats.org/officeDocument/2006/relationships/slideLayout" Target="../slideLayouts/slideLayout124.xml" /><Relationship Id="rId4" Type="http://schemas.openxmlformats.org/officeDocument/2006/relationships/slideLayout" Target="../slideLayouts/slideLayout125.xml" /><Relationship Id="rId5" Type="http://schemas.openxmlformats.org/officeDocument/2006/relationships/slideLayout" Target="../slideLayouts/slideLayout126.xml" /><Relationship Id="rId6" Type="http://schemas.openxmlformats.org/officeDocument/2006/relationships/slideLayout" Target="../slideLayouts/slideLayout127.xml" /><Relationship Id="rId7" Type="http://schemas.openxmlformats.org/officeDocument/2006/relationships/slideLayout" Target="../slideLayouts/slideLayout128.xml" /><Relationship Id="rId8" Type="http://schemas.openxmlformats.org/officeDocument/2006/relationships/slideLayout" Target="../slideLayouts/slideLayout129.xml" /><Relationship Id="rId9" Type="http://schemas.openxmlformats.org/officeDocument/2006/relationships/slideLayout" Target="../slideLayouts/slideLayout130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_rels/slideMaster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10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4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3" Type="http://schemas.openxmlformats.org/officeDocument/2006/relationships/slideLayout" Target="../slideLayouts/slideLayout36.xml" /><Relationship Id="rId4" Type="http://schemas.openxmlformats.org/officeDocument/2006/relationships/slideLayout" Target="../slideLayouts/slideLayout37.xml" /><Relationship Id="rId5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39.xml" /><Relationship Id="rId7" Type="http://schemas.openxmlformats.org/officeDocument/2006/relationships/slideLayout" Target="../slideLayouts/slideLayout40.xml" /><Relationship Id="rId8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2.xml" /></Relationships>
</file>

<file path=ppt/slideMasters/_rels/slideMaster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Relationship Id="rId10" Type="http://schemas.openxmlformats.org/officeDocument/2006/relationships/slideLayout" Target="../slideLayouts/slideLayout54.xml" /><Relationship Id="rId11" Type="http://schemas.openxmlformats.org/officeDocument/2006/relationships/slideLayout" Target="../slideLayouts/slideLayout55.xml" /><Relationship Id="rId12" Type="http://schemas.openxmlformats.org/officeDocument/2006/relationships/theme" Target="../theme/theme5.xml" /><Relationship Id="rId2" Type="http://schemas.openxmlformats.org/officeDocument/2006/relationships/slideLayout" Target="../slideLayouts/slideLayout46.xml" /><Relationship Id="rId3" Type="http://schemas.openxmlformats.org/officeDocument/2006/relationships/slideLayout" Target="../slideLayouts/slideLayout47.xml" /><Relationship Id="rId4" Type="http://schemas.openxmlformats.org/officeDocument/2006/relationships/slideLayout" Target="../slideLayouts/slideLayout48.xml" /><Relationship Id="rId5" Type="http://schemas.openxmlformats.org/officeDocument/2006/relationships/slideLayout" Target="../slideLayouts/slideLayout49.xml" /><Relationship Id="rId6" Type="http://schemas.openxmlformats.org/officeDocument/2006/relationships/slideLayout" Target="../slideLayouts/slideLayout50.xml" /><Relationship Id="rId7" Type="http://schemas.openxmlformats.org/officeDocument/2006/relationships/slideLayout" Target="../slideLayouts/slideLayout51.xml" /><Relationship Id="rId8" Type="http://schemas.openxmlformats.org/officeDocument/2006/relationships/slideLayout" Target="../slideLayouts/slideLayout52.xml" /><Relationship Id="rId9" Type="http://schemas.openxmlformats.org/officeDocument/2006/relationships/slideLayout" Target="../slideLayouts/slideLayout53.xml" /></Relationships>
</file>

<file path=ppt/slideMasters/_rels/slideMaster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Relationship Id="rId10" Type="http://schemas.openxmlformats.org/officeDocument/2006/relationships/slideLayout" Target="../slideLayouts/slideLayout65.xml" /><Relationship Id="rId11" Type="http://schemas.openxmlformats.org/officeDocument/2006/relationships/slideLayout" Target="../slideLayouts/slideLayout66.xml" /><Relationship Id="rId12" Type="http://schemas.openxmlformats.org/officeDocument/2006/relationships/theme" Target="../theme/theme6.xml" /><Relationship Id="rId2" Type="http://schemas.openxmlformats.org/officeDocument/2006/relationships/slideLayout" Target="../slideLayouts/slideLayout57.xml" /><Relationship Id="rId3" Type="http://schemas.openxmlformats.org/officeDocument/2006/relationships/slideLayout" Target="../slideLayouts/slideLayout58.xml" /><Relationship Id="rId4" Type="http://schemas.openxmlformats.org/officeDocument/2006/relationships/slideLayout" Target="../slideLayouts/slideLayout59.xml" /><Relationship Id="rId5" Type="http://schemas.openxmlformats.org/officeDocument/2006/relationships/slideLayout" Target="../slideLayouts/slideLayout60.xml" /><Relationship Id="rId6" Type="http://schemas.openxmlformats.org/officeDocument/2006/relationships/slideLayout" Target="../slideLayouts/slideLayout61.xml" /><Relationship Id="rId7" Type="http://schemas.openxmlformats.org/officeDocument/2006/relationships/slideLayout" Target="../slideLayouts/slideLayout62.xml" /><Relationship Id="rId8" Type="http://schemas.openxmlformats.org/officeDocument/2006/relationships/slideLayout" Target="../slideLayouts/slideLayout63.xml" /><Relationship Id="rId9" Type="http://schemas.openxmlformats.org/officeDocument/2006/relationships/slideLayout" Target="../slideLayouts/slideLayout64.xml" /></Relationships>
</file>

<file path=ppt/slideMasters/_rels/slideMaster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Relationship Id="rId10" Type="http://schemas.openxmlformats.org/officeDocument/2006/relationships/slideLayout" Target="../slideLayouts/slideLayout76.xml" /><Relationship Id="rId11" Type="http://schemas.openxmlformats.org/officeDocument/2006/relationships/slideLayout" Target="../slideLayouts/slideLayout77.xml" /><Relationship Id="rId12" Type="http://schemas.openxmlformats.org/officeDocument/2006/relationships/theme" Target="../theme/theme7.xml" /><Relationship Id="rId2" Type="http://schemas.openxmlformats.org/officeDocument/2006/relationships/slideLayout" Target="../slideLayouts/slideLayout68.xml" /><Relationship Id="rId3" Type="http://schemas.openxmlformats.org/officeDocument/2006/relationships/slideLayout" Target="../slideLayouts/slideLayout69.xml" /><Relationship Id="rId4" Type="http://schemas.openxmlformats.org/officeDocument/2006/relationships/slideLayout" Target="../slideLayouts/slideLayout70.xml" /><Relationship Id="rId5" Type="http://schemas.openxmlformats.org/officeDocument/2006/relationships/slideLayout" Target="../slideLayouts/slideLayout71.xml" /><Relationship Id="rId6" Type="http://schemas.openxmlformats.org/officeDocument/2006/relationships/slideLayout" Target="../slideLayouts/slideLayout72.xml" /><Relationship Id="rId7" Type="http://schemas.openxmlformats.org/officeDocument/2006/relationships/slideLayout" Target="../slideLayouts/slideLayout73.xml" /><Relationship Id="rId8" Type="http://schemas.openxmlformats.org/officeDocument/2006/relationships/slideLayout" Target="../slideLayouts/slideLayout74.xml" /><Relationship Id="rId9" Type="http://schemas.openxmlformats.org/officeDocument/2006/relationships/slideLayout" Target="../slideLayouts/slideLayout75.xml" /></Relationships>
</file>

<file path=ppt/slideMasters/_rels/slideMaster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Relationship Id="rId10" Type="http://schemas.openxmlformats.org/officeDocument/2006/relationships/slideLayout" Target="../slideLayouts/slideLayout87.xml" /><Relationship Id="rId11" Type="http://schemas.openxmlformats.org/officeDocument/2006/relationships/slideLayout" Target="../slideLayouts/slideLayout88.xml" /><Relationship Id="rId12" Type="http://schemas.openxmlformats.org/officeDocument/2006/relationships/theme" Target="../theme/theme8.xml" /><Relationship Id="rId2" Type="http://schemas.openxmlformats.org/officeDocument/2006/relationships/slideLayout" Target="../slideLayouts/slideLayout79.xml" /><Relationship Id="rId3" Type="http://schemas.openxmlformats.org/officeDocument/2006/relationships/slideLayout" Target="../slideLayouts/slideLayout80.xml" /><Relationship Id="rId4" Type="http://schemas.openxmlformats.org/officeDocument/2006/relationships/slideLayout" Target="../slideLayouts/slideLayout81.xml" /><Relationship Id="rId5" Type="http://schemas.openxmlformats.org/officeDocument/2006/relationships/slideLayout" Target="../slideLayouts/slideLayout82.xml" /><Relationship Id="rId6" Type="http://schemas.openxmlformats.org/officeDocument/2006/relationships/slideLayout" Target="../slideLayouts/slideLayout83.xml" /><Relationship Id="rId7" Type="http://schemas.openxmlformats.org/officeDocument/2006/relationships/slideLayout" Target="../slideLayouts/slideLayout84.xml" /><Relationship Id="rId8" Type="http://schemas.openxmlformats.org/officeDocument/2006/relationships/slideLayout" Target="../slideLayouts/slideLayout85.xml" /><Relationship Id="rId9" Type="http://schemas.openxmlformats.org/officeDocument/2006/relationships/slideLayout" Target="../slideLayouts/slideLayout86.xml" /></Relationships>
</file>

<file path=ppt/slideMasters/_rels/slideMaster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 /><Relationship Id="rId10" Type="http://schemas.openxmlformats.org/officeDocument/2006/relationships/slideLayout" Target="../slideLayouts/slideLayout98.xml" /><Relationship Id="rId11" Type="http://schemas.openxmlformats.org/officeDocument/2006/relationships/slideLayout" Target="../slideLayouts/slideLayout99.xml" /><Relationship Id="rId12" Type="http://schemas.openxmlformats.org/officeDocument/2006/relationships/theme" Target="../theme/theme9.xml" /><Relationship Id="rId2" Type="http://schemas.openxmlformats.org/officeDocument/2006/relationships/slideLayout" Target="../slideLayouts/slideLayout90.xml" /><Relationship Id="rId3" Type="http://schemas.openxmlformats.org/officeDocument/2006/relationships/slideLayout" Target="../slideLayouts/slideLayout91.xml" /><Relationship Id="rId4" Type="http://schemas.openxmlformats.org/officeDocument/2006/relationships/slideLayout" Target="../slideLayouts/slideLayout92.xml" /><Relationship Id="rId5" Type="http://schemas.openxmlformats.org/officeDocument/2006/relationships/slideLayout" Target="../slideLayouts/slideLayout93.xml" /><Relationship Id="rId6" Type="http://schemas.openxmlformats.org/officeDocument/2006/relationships/slideLayout" Target="../slideLayouts/slideLayout94.xml" /><Relationship Id="rId7" Type="http://schemas.openxmlformats.org/officeDocument/2006/relationships/slideLayout" Target="../slideLayouts/slideLayout95.xml" /><Relationship Id="rId8" Type="http://schemas.openxmlformats.org/officeDocument/2006/relationships/slideLayout" Target="../slideLayouts/slideLayout96.xml" /><Relationship Id="rId9" Type="http://schemas.openxmlformats.org/officeDocument/2006/relationships/slideLayout" Target="../slideLayouts/slideLayout97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30/03/58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/>
              <a:t>ระดับที่สอง</a:t>
            </a:r>
          </a:p>
          <a:p>
            <a:pPr lvl="2" eaLnBrk="1" latinLnBrk="0" hangingPunct="1"/>
            <a:r>
              <a:rPr kumimoji="0" lang="th-TH"/>
              <a:t>ระดับที่สาม</a:t>
            </a:r>
          </a:p>
          <a:p>
            <a:pPr lvl="3" eaLnBrk="1" latinLnBrk="0" hangingPunct="1"/>
            <a:r>
              <a:rPr kumimoji="0" lang="th-TH"/>
              <a:t>ระดับที่สี่</a:t>
            </a:r>
          </a:p>
          <a:p>
            <a:pPr lvl="4" eaLnBrk="1" latinLnBrk="0" hangingPunct="1"/>
            <a:r>
              <a:rPr kumimoji="0" lang="th-TH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02/11/65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/>
              <a:t>ระดับที่สอง</a:t>
            </a:r>
          </a:p>
          <a:p>
            <a:pPr lvl="2" eaLnBrk="1" latinLnBrk="0" hangingPunct="1"/>
            <a:r>
              <a:rPr kumimoji="0" lang="th-TH"/>
              <a:t>ระดับที่สาม</a:t>
            </a:r>
          </a:p>
          <a:p>
            <a:pPr lvl="3" eaLnBrk="1" latinLnBrk="0" hangingPunct="1"/>
            <a:r>
              <a:rPr kumimoji="0" lang="th-TH"/>
              <a:t>ระดับที่สี่</a:t>
            </a:r>
          </a:p>
          <a:p>
            <a:pPr lvl="4" eaLnBrk="1" latinLnBrk="0" hangingPunct="1"/>
            <a:r>
              <a:rPr kumimoji="0" lang="th-TH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04/07/66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/>
              <a:t>ระดับที่สอง</a:t>
            </a:r>
          </a:p>
          <a:p>
            <a:pPr lvl="2" eaLnBrk="1" latinLnBrk="0" hangingPunct="1"/>
            <a:r>
              <a:rPr kumimoji="0" lang="th-TH"/>
              <a:t>ระดับที่สาม</a:t>
            </a:r>
          </a:p>
          <a:p>
            <a:pPr lvl="3" eaLnBrk="1" latinLnBrk="0" hangingPunct="1"/>
            <a:r>
              <a:rPr kumimoji="0" lang="th-TH"/>
              <a:t>ระดับที่สี่</a:t>
            </a:r>
          </a:p>
          <a:p>
            <a:pPr lvl="4" eaLnBrk="1" latinLnBrk="0" hangingPunct="1"/>
            <a:r>
              <a:rPr kumimoji="0" lang="th-TH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11/07/66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29/01/58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/>
              <a:t>ระดับที่สอง</a:t>
            </a:r>
          </a:p>
          <a:p>
            <a:pPr lvl="2" eaLnBrk="1" latinLnBrk="0" hangingPunct="1"/>
            <a:r>
              <a:rPr kumimoji="0" lang="th-TH"/>
              <a:t>ระดับที่สาม</a:t>
            </a:r>
          </a:p>
          <a:p>
            <a:pPr lvl="3" eaLnBrk="1" latinLnBrk="0" hangingPunct="1"/>
            <a:r>
              <a:rPr kumimoji="0" lang="th-TH"/>
              <a:t>ระดับที่สี่</a:t>
            </a:r>
          </a:p>
          <a:p>
            <a:pPr lvl="4" eaLnBrk="1" latinLnBrk="0" hangingPunct="1"/>
            <a:r>
              <a:rPr kumimoji="0" lang="th-TH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20/08/64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/>
              <a:t>ระดับที่สอง</a:t>
            </a:r>
          </a:p>
          <a:p>
            <a:pPr lvl="2" eaLnBrk="1" latinLnBrk="0" hangingPunct="1"/>
            <a:r>
              <a:rPr kumimoji="0" lang="th-TH"/>
              <a:t>ระดับที่สาม</a:t>
            </a:r>
          </a:p>
          <a:p>
            <a:pPr lvl="3" eaLnBrk="1" latinLnBrk="0" hangingPunct="1"/>
            <a:r>
              <a:rPr kumimoji="0" lang="th-TH"/>
              <a:t>ระดับที่สี่</a:t>
            </a:r>
          </a:p>
          <a:p>
            <a:pPr lvl="4" eaLnBrk="1" latinLnBrk="0" hangingPunct="1"/>
            <a:r>
              <a:rPr kumimoji="0" lang="th-TH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27/08/64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2" name="ตัวยึดชื่อเรื่อง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th-TH" smtClean="0"/>
              <a:t>คลิกเพื่อแก้ไขลักษณะชื่อเรื่องต้นแบบ</a:t>
            </a:r>
            <a:endParaRPr kumimoji="0" lang="en-US"/>
          </a:p>
        </p:txBody>
      </p:sp>
      <p:sp>
        <p:nvSpPr>
          <p:cNvPr id="13" name="ตัวยึดข้อความ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th-TH" smtClean="0"/>
              <a:t>คลิกเพื่อแก้ไขลักษณะของข้อความต้นแบบ</a:t>
            </a:r>
          </a:p>
          <a:p>
            <a:pPr lvl="1" eaLnBrk="1" latinLnBrk="0" hangingPunct="1"/>
            <a:r>
              <a:rPr kumimoji="0" lang="th-TH" smtClean="0"/>
              <a:t>ระดับที่สอง</a:t>
            </a:r>
          </a:p>
          <a:p>
            <a:pPr lvl="2" eaLnBrk="1" latinLnBrk="0" hangingPunct="1"/>
            <a:r>
              <a:rPr kumimoji="0" lang="th-TH" smtClean="0"/>
              <a:t>ระดับที่สาม</a:t>
            </a:r>
          </a:p>
          <a:p>
            <a:pPr lvl="3" eaLnBrk="1" latinLnBrk="0" hangingPunct="1"/>
            <a:r>
              <a:rPr kumimoji="0" lang="th-TH" smtClean="0"/>
              <a:t>ระดับที่สี่</a:t>
            </a:r>
          </a:p>
          <a:p>
            <a:pPr lvl="4" eaLnBrk="1" latinLnBrk="0" hangingPunct="1"/>
            <a:r>
              <a:rPr kumimoji="0" lang="th-TH" smtClean="0"/>
              <a:t>ระดับที่ห้า</a:t>
            </a:r>
            <a:endParaRPr kumimoji="0" lang="en-US"/>
          </a:p>
        </p:txBody>
      </p:sp>
      <p:sp>
        <p:nvSpPr>
          <p:cNvPr id="14" name="ตัวยึดวันที่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defPPr>
              <a:defRPr lang="th-TH"/>
            </a:defPPr>
            <a:lvl1pPr marL="0" algn="l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200BC8-F64B-4CE0-A41F-FDAF29A98050}" type="datetimeFigureOut">
              <a:rPr lang="th-TH" smtClean="0"/>
              <a:t>07/02/58</a:t>
            </a:fld>
            <a:endParaRPr lang="th-TH"/>
          </a:p>
        </p:txBody>
      </p:sp>
      <p:sp>
        <p:nvSpPr>
          <p:cNvPr id="3" name="ตัวยึดท้ายกระดา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defPPr>
              <a:defRPr lang="th-TH"/>
            </a:defPPr>
            <a:lvl1pPr marL="0" algn="r" defTabSz="914400" rtl="0" eaLnBrk="1" latinLnBrk="0" hangingPunct="1">
              <a:defRPr kumimoji="0"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h-TH"/>
          </a:p>
        </p:txBody>
      </p:sp>
      <p:sp>
        <p:nvSpPr>
          <p:cNvPr id="7" name="สี่เหลี่ยมผืนผ้า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latinLnBrk="0" hangingPunct="1"/>
            <a:endParaRPr kumimoji="0" lang="en-US"/>
          </a:p>
        </p:txBody>
      </p:sp>
      <p:sp>
        <p:nvSpPr>
          <p:cNvPr id="23" name="ตัวยึดหมายเลขภาพนิ่ง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defPPr>
              <a:defRPr lang="th-TH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2651603-DB20-428F-95F4-3C2A0EA92157}" type="slidenum">
              <a:rPr lang="th-TH" smtClean="0"/>
              <a:t>0</a:t>
            </a:fld>
            <a:endParaRPr lang="th-T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/>
  <p:timing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8.png" /></Relationships>
</file>

<file path=ppt/slides/_rels/slide1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image" Target="../media/image60.jpeg" /><Relationship Id="rId3" Type="http://schemas.openxmlformats.org/officeDocument/2006/relationships/image" Target="../media/image61.jpeg" /><Relationship Id="rId4" Type="http://schemas.openxmlformats.org/officeDocument/2006/relationships/image" Target="../media/image62.jpeg" /></Relationships>
</file>

<file path=ppt/slides/_rels/slide1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/Relationships>
</file>

<file path=ppt/slides/_rels/slide1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/Relationships>
</file>

<file path=ppt/slides/_rels/slide1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image" Target="../media/image63.jpeg" /><Relationship Id="rId3" Type="http://schemas.openxmlformats.org/officeDocument/2006/relationships/image" Target="../media/image64.jpeg" /></Relationships>
</file>

<file path=ppt/slides/_rels/slide1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image" Target="../media/image65.jpeg" /></Relationships>
</file>

<file path=ppt/slides/_rels/slide1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image" Target="../media/image66.jpeg" /><Relationship Id="rId3" Type="http://schemas.openxmlformats.org/officeDocument/2006/relationships/image" Target="../media/image62.jpeg" /></Relationships>
</file>

<file path=ppt/slides/_rels/slide1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8.xml" /></Relationships>
</file>

<file path=ppt/slides/_rels/slide1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Relationship Id="rId2" Type="http://schemas.openxmlformats.org/officeDocument/2006/relationships/notesSlide" Target="../notesSlides/notesSlide1.xml" /></Relationships>
</file>

<file path=ppt/slides/_rels/slide1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Relationship Id="rId2" Type="http://schemas.openxmlformats.org/officeDocument/2006/relationships/hyperlink" Target="http://en.wikipedia.org/wiki/IPv4" TargetMode="External" /><Relationship Id="rId3" Type="http://schemas.openxmlformats.org/officeDocument/2006/relationships/hyperlink" Target="http://en.wikipedia.org/wiki/Address_Resolution_Protocol" TargetMode="External" /><Relationship Id="rId4" Type="http://schemas.openxmlformats.org/officeDocument/2006/relationships/hyperlink" Target="http://en.wikipedia.org/wiki/RARP" TargetMode="External" /><Relationship Id="rId5" Type="http://schemas.openxmlformats.org/officeDocument/2006/relationships/hyperlink" Target="http://en.wikipedia.org/wiki/IPX" TargetMode="External" /><Relationship Id="rId6" Type="http://schemas.openxmlformats.org/officeDocument/2006/relationships/hyperlink" Target="http://en.wikipedia.org/wiki/IPv6" TargetMode="External" /></Relationships>
</file>

<file path=ppt/slides/_rels/slide1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9.png" /><Relationship Id="rId3" Type="http://schemas.openxmlformats.org/officeDocument/2006/relationships/image" Target="../media/image10.png" /><Relationship Id="rId4" Type="http://schemas.openxmlformats.org/officeDocument/2006/relationships/image" Target="../media/image11.png" /></Relationships>
</file>

<file path=ppt/slides/_rels/slide1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Relationship Id="rId2" Type="http://schemas.openxmlformats.org/officeDocument/2006/relationships/image" Target="../media/image67.png" /></Relationships>
</file>

<file path=ppt/slides/_rels/slide1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Relationship Id="rId2" Type="http://schemas.openxmlformats.org/officeDocument/2006/relationships/image" Target="../media/image68.png" /><Relationship Id="rId3" Type="http://schemas.openxmlformats.org/officeDocument/2006/relationships/image" Target="../media/image69.png" /><Relationship Id="rId4" Type="http://schemas.openxmlformats.org/officeDocument/2006/relationships/image" Target="../media/image70.png" /><Relationship Id="rId5" Type="http://schemas.openxmlformats.org/officeDocument/2006/relationships/image" Target="../media/image71.png" /><Relationship Id="rId6" Type="http://schemas.openxmlformats.org/officeDocument/2006/relationships/image" Target="../media/image72.png" /><Relationship Id="rId7" Type="http://schemas.openxmlformats.org/officeDocument/2006/relationships/image" Target="../media/image73.png" /></Relationships>
</file>

<file path=ppt/slides/_rels/slide1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Relationship Id="rId2" Type="http://schemas.openxmlformats.org/officeDocument/2006/relationships/image" Target="../media/image74.png" /></Relationships>
</file>

<file path=ppt/slides/_rels/slide1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1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/Relationships>
</file>

<file path=ppt/slides/_rels/slide1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Relationship Id="rId2" Type="http://schemas.openxmlformats.org/officeDocument/2006/relationships/hyperlink" Target="http://java.sun.com/javase/6/docs/api/java/lang/String.html" TargetMode="External" /><Relationship Id="rId3" Type="http://schemas.openxmlformats.org/officeDocument/2006/relationships/hyperlink" Target="http://java.sun.com/javase/6/docs/api/java/net/UnknownHostException.html" TargetMode="External" /><Relationship Id="rId4" Type="http://schemas.openxmlformats.org/officeDocument/2006/relationships/hyperlink" Target="http://java.sun.com/javase/6/docs/api/java/io/IOException.html" TargetMode="External" /></Relationships>
</file>

<file path=ppt/slides/_rels/slide1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Relationship Id="rId2" Type="http://schemas.openxmlformats.org/officeDocument/2006/relationships/image" Target="../media/image75.png" /></Relationships>
</file>

<file path=ppt/slides/_rels/slide1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9.xml" /><Relationship Id="rId2" Type="http://schemas.openxmlformats.org/officeDocument/2006/relationships/image" Target="../media/image76.png" /></Relationships>
</file>

<file path=ppt/slides/_rels/slide1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9.xml" /></Relationships>
</file>

<file path=ppt/slides/_rels/slide1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77.png" /></Relationships>
</file>

<file path=ppt/slides/_rels/slide1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/Relationships>
</file>

<file path=ppt/slides/_rels/slide1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78.jpeg" /></Relationships>
</file>

<file path=ppt/slides/_rels/slide1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79.png" /><Relationship Id="rId3" Type="http://schemas.openxmlformats.org/officeDocument/2006/relationships/image" Target="../media/image68.png" /></Relationships>
</file>

<file path=ppt/slides/_rels/slide1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80.gif" /></Relationships>
</file>

<file path=ppt/slides/_rels/slide1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1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81.png" /><Relationship Id="rId3" Type="http://schemas.openxmlformats.org/officeDocument/2006/relationships/image" Target="../media/image82.png" /></Relationships>
</file>

<file path=ppt/slides/_rels/slide1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83.png" /></Relationships>
</file>

<file path=ppt/slides/_rels/slide1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2.png" /></Relationships>
</file>

<file path=ppt/slides/_rels/slide1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84.jpeg" /></Relationships>
</file>

<file path=ppt/slides/_rels/slide1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3.png" /></Relationships>
</file>

<file path=ppt/slides/_rels/slide1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/Relationships>
</file>

<file path=ppt/slides/_rels/slide1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85.png" /></Relationships>
</file>

<file path=ppt/slides/_rels/slide1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0.xml" /><Relationship Id="rId2" Type="http://schemas.openxmlformats.org/officeDocument/2006/relationships/image" Target="../media/image86.png" /></Relationships>
</file>

<file path=ppt/slides/_rels/slide1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0.xml" /></Relationships>
</file>

<file path=ppt/slides/_rels/slide1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/Relationships>
</file>

<file path=ppt/slides/_rels/slide1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/Relationships>
</file>

<file path=ppt/slides/_rels/slide1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87.png" /></Relationships>
</file>

<file path=ppt/slides/_rels/slide1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/Relationships>
</file>

<file path=ppt/slides/_rels/slide1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1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88.png" /></Relationships>
</file>

<file path=ppt/slides/_rels/slide1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89.png" /></Relationships>
</file>

<file path=ppt/slides/_rels/slide1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/Relationships>
</file>

<file path=ppt/slides/_rels/slide1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90.png" /></Relationships>
</file>

<file path=ppt/slides/_rels/slide1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91.png" /></Relationships>
</file>

<file path=ppt/slides/_rels/slide1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/Relationships>
</file>

<file path=ppt/slides/_rels/slide1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92.png" /></Relationships>
</file>

<file path=ppt/slides/_rels/slide1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93.png" /></Relationships>
</file>

<file path=ppt/slides/_rels/slide1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/Relationships>
</file>

<file path=ppt/slides/_rels/slide1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94.png" /><Relationship Id="rId3" Type="http://schemas.openxmlformats.org/officeDocument/2006/relationships/image" Target="../media/image95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1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96.png" /></Relationships>
</file>

<file path=ppt/slides/_rels/slide1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97.png" /></Relationships>
</file>

<file path=ppt/slides/_rels/slide1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/Relationships>
</file>

<file path=ppt/slides/_rels/slide1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98.png" /><Relationship Id="rId3" Type="http://schemas.openxmlformats.org/officeDocument/2006/relationships/image" Target="../media/image99.png" /></Relationships>
</file>

<file path=ppt/slides/_rels/slide1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100.png" /></Relationships>
</file>

<file path=ppt/slides/_rels/slide1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1.xml" /><Relationship Id="rId2" Type="http://schemas.openxmlformats.org/officeDocument/2006/relationships/image" Target="../media/image101.png" /></Relationships>
</file>

<file path=ppt/slides/_rels/slide1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1.xml" /></Relationships>
</file>

<file path=ppt/slides/_rels/slide1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/Relationships>
</file>

<file path=ppt/slides/_rels/slide1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68.png" /><Relationship Id="rId3" Type="http://schemas.openxmlformats.org/officeDocument/2006/relationships/image" Target="../media/image102.png" /></Relationships>
</file>

<file path=ppt/slides/_rels/slide1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1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3.png" /></Relationships>
</file>

<file path=ppt/slides/_rels/slide1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4.png" /></Relationships>
</file>

<file path=ppt/slides/_rels/slide1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5.png" /></Relationships>
</file>

<file path=ppt/slides/_rels/slide1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notesSlide" Target="../notesSlides/notesSlide3.xml" /></Relationships>
</file>

<file path=ppt/slides/_rels/slide1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6.png" /></Relationships>
</file>

<file path=ppt/slides/_rels/slide1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6.png" /></Relationships>
</file>

<file path=ppt/slides/_rels/slide1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6.png" /></Relationships>
</file>

<file path=ppt/slides/_rels/slide1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5.png" /><Relationship Id="rId3" Type="http://schemas.openxmlformats.org/officeDocument/2006/relationships/image" Target="../media/image106.png" /></Relationships>
</file>

<file path=ppt/slides/_rels/slide1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68.png" /><Relationship Id="rId3" Type="http://schemas.openxmlformats.org/officeDocument/2006/relationships/image" Target="../media/image102.png" /></Relationships>
</file>

<file path=ppt/slides/_rels/slide1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4.png" /><Relationship Id="rId3" Type="http://schemas.openxmlformats.org/officeDocument/2006/relationships/image" Target="../media/image15.png" /></Relationships>
</file>

<file path=ppt/slides/_rels/slide20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7.png" /></Relationships>
</file>

<file path=ppt/slides/_rels/slide20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7.png" /></Relationships>
</file>

<file path=ppt/slides/_rels/slide20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7.png" /></Relationships>
</file>

<file path=ppt/slides/_rels/slide20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/Relationships>
</file>

<file path=ppt/slides/_rels/slide20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8.png" /></Relationships>
</file>

<file path=ppt/slides/_rels/slide20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8.png" /></Relationships>
</file>

<file path=ppt/slides/_rels/slide20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8.png" /></Relationships>
</file>

<file path=ppt/slides/_rels/slide20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68.png" /><Relationship Id="rId3" Type="http://schemas.openxmlformats.org/officeDocument/2006/relationships/image" Target="../media/image102.png" /></Relationships>
</file>

<file path=ppt/slides/_rels/slide20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/Relationships>
</file>

<file path=ppt/slides/_rels/slide20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9.png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2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9.png" /></Relationships>
</file>

<file path=ppt/slides/_rels/slide2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9.png" /></Relationships>
</file>

<file path=ppt/slides/_rels/slide2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/Relationships>
</file>

<file path=ppt/slides/_rels/slide2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8.png" /></Relationships>
</file>

<file path=ppt/slides/_rels/slide2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08.png" /><Relationship Id="rId3" Type="http://schemas.openxmlformats.org/officeDocument/2006/relationships/image" Target="../media/image110.png" /></Relationships>
</file>

<file path=ppt/slides/_rels/slide2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2.xml" /><Relationship Id="rId2" Type="http://schemas.openxmlformats.org/officeDocument/2006/relationships/image" Target="../media/image111.png" /></Relationships>
</file>

<file path=ppt/slides/_rels/slide2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2.xml" /></Relationships>
</file>

<file path=ppt/slides/_rels/slide2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6.png" /></Relationships>
</file>

<file path=ppt/slides/_rels/slide2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Relationship Id="rId2" Type="http://schemas.openxmlformats.org/officeDocument/2006/relationships/image" Target="../media/image112.png" /><Relationship Id="rId3" Type="http://schemas.openxmlformats.org/officeDocument/2006/relationships/image" Target="../media/image113.png" /></Relationships>
</file>

<file path=ppt/slides/_rels/slide2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Relationship Id="rId2" Type="http://schemas.openxmlformats.org/officeDocument/2006/relationships/image" Target="../media/image68.png" /><Relationship Id="rId3" Type="http://schemas.openxmlformats.org/officeDocument/2006/relationships/image" Target="../media/image102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7.png" /></Relationships>
</file>

<file path=ppt/slides/_rels/slide2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Relationship Id="rId2" Type="http://schemas.openxmlformats.org/officeDocument/2006/relationships/image" Target="../media/image114.png" /></Relationships>
</file>

<file path=ppt/slides/_rels/slide2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Relationship Id="rId2" Type="http://schemas.openxmlformats.org/officeDocument/2006/relationships/image" Target="../media/image115.png" /></Relationships>
</file>

<file path=ppt/slides/_rels/slide2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/Relationships>
</file>

<file path=ppt/slides/_rels/slide2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3.xml" /><Relationship Id="rId2" Type="http://schemas.openxmlformats.org/officeDocument/2006/relationships/image" Target="../media/image116.png" /><Relationship Id="rId3" Type="http://schemas.openxmlformats.org/officeDocument/2006/relationships/image" Target="../media/image117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10" Type="http://schemas.openxmlformats.org/officeDocument/2006/relationships/hyperlink" Target="http://download.oracle.com/javase/6/docs/api/java/io/InvalidObjectException.html" TargetMode="External" /><Relationship Id="rId11" Type="http://schemas.openxmlformats.org/officeDocument/2006/relationships/hyperlink" Target="http://download.oracle.com/javase/6/docs/api/java/io/NotActiveException.html" TargetMode="External" /><Relationship Id="rId12" Type="http://schemas.openxmlformats.org/officeDocument/2006/relationships/hyperlink" Target="http://download.oracle.com/javase/6/docs/api/java/io/NotSerializableException.html" TargetMode="External" /><Relationship Id="rId13" Type="http://schemas.openxmlformats.org/officeDocument/2006/relationships/hyperlink" Target="http://download.oracle.com/javase/6/docs/api/java/io/OptionalDataException.html" TargetMode="External" /><Relationship Id="rId14" Type="http://schemas.openxmlformats.org/officeDocument/2006/relationships/hyperlink" Target="http://download.oracle.com/javase/6/docs/api/java/io/StreamCorruptedException.html" TargetMode="External" /><Relationship Id="rId15" Type="http://schemas.openxmlformats.org/officeDocument/2006/relationships/hyperlink" Target="http://download.oracle.com/javase/6/docs/api/java/io/WriteAbortedException.html" TargetMode="External" /><Relationship Id="rId16" Type="http://schemas.openxmlformats.org/officeDocument/2006/relationships/hyperlink" Target="http://download.oracle.com/javase/6/docs/api/java/io/SyncFailedException.html" TargetMode="External" /><Relationship Id="rId17" Type="http://schemas.openxmlformats.org/officeDocument/2006/relationships/hyperlink" Target="http://download.oracle.com/javase/6/docs/api/java/io/UnsupportedEncodingException.html" TargetMode="External" /><Relationship Id="rId18" Type="http://schemas.openxmlformats.org/officeDocument/2006/relationships/hyperlink" Target="http://download.oracle.com/javase/6/docs/api/java/io/UTFDataFormatException.html" TargetMode="External" /><Relationship Id="rId2" Type="http://schemas.openxmlformats.org/officeDocument/2006/relationships/hyperlink" Target="http://download.oracle.com/javase/6/docs/api/java/lang/Exception.html" TargetMode="External" /><Relationship Id="rId3" Type="http://schemas.openxmlformats.org/officeDocument/2006/relationships/hyperlink" Target="http://download.oracle.com/javase/6/docs/api/java/io/IOException.html" TargetMode="External" /><Relationship Id="rId4" Type="http://schemas.openxmlformats.org/officeDocument/2006/relationships/hyperlink" Target="http://download.oracle.com/javase/6/docs/api/java/io/CharConversionException.html" TargetMode="External" /><Relationship Id="rId5" Type="http://schemas.openxmlformats.org/officeDocument/2006/relationships/hyperlink" Target="http://download.oracle.com/javase/6/docs/api/java/io/EOFException.html" TargetMode="External" /><Relationship Id="rId6" Type="http://schemas.openxmlformats.org/officeDocument/2006/relationships/hyperlink" Target="http://download.oracle.com/javase/6/docs/api/java/io/FileNotFoundException.html" TargetMode="External" /><Relationship Id="rId7" Type="http://schemas.openxmlformats.org/officeDocument/2006/relationships/hyperlink" Target="http://download.oracle.com/javase/6/docs/api/java/io/InterruptedIOException.html" TargetMode="External" /><Relationship Id="rId8" Type="http://schemas.openxmlformats.org/officeDocument/2006/relationships/hyperlink" Target="http://download.oracle.com/javase/6/docs/api/java/io/ObjectStreamException.html" TargetMode="External" /><Relationship Id="rId9" Type="http://schemas.openxmlformats.org/officeDocument/2006/relationships/hyperlink" Target="http://download.oracle.com/javase/6/docs/api/java/io/InvalidClassException.html" TargetMode="External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10" Type="http://schemas.openxmlformats.org/officeDocument/2006/relationships/hyperlink" Target="http://download.oracle.com/javase/1.4.2/docs/api/java/lang/RuntimeException.html" TargetMode="External" /><Relationship Id="rId11" Type="http://schemas.openxmlformats.org/officeDocument/2006/relationships/hyperlink" Target="http://download.oracle.com/javase/1.4.2/docs/api/java/lang/ArithmeticException.html" TargetMode="External" /><Relationship Id="rId12" Type="http://schemas.openxmlformats.org/officeDocument/2006/relationships/hyperlink" Target="http://download.oracle.com/javase/1.4.2/docs/api/java/lang/ArrayStoreException.html" TargetMode="External" /><Relationship Id="rId13" Type="http://schemas.openxmlformats.org/officeDocument/2006/relationships/hyperlink" Target="http://download.oracle.com/javase/1.4.2/docs/api/java/lang/ClassCastException.html" TargetMode="External" /><Relationship Id="rId14" Type="http://schemas.openxmlformats.org/officeDocument/2006/relationships/hyperlink" Target="http://download.oracle.com/javase/1.4.2/docs/api/java/lang/IllegalArgumentException.html" TargetMode="External" /><Relationship Id="rId15" Type="http://schemas.openxmlformats.org/officeDocument/2006/relationships/hyperlink" Target="http://download.oracle.com/javase/1.4.2/docs/api/java/lang/IllegalThreadStateException.html" TargetMode="External" /><Relationship Id="rId16" Type="http://schemas.openxmlformats.org/officeDocument/2006/relationships/hyperlink" Target="http://download.oracle.com/javase/1.4.2/docs/api/java/lang/NumberFormatException.html" TargetMode="External" /><Relationship Id="rId17" Type="http://schemas.openxmlformats.org/officeDocument/2006/relationships/hyperlink" Target="http://download.oracle.com/javase/1.4.2/docs/api/java/lang/IllegalMonitorStateException.html" TargetMode="External" /><Relationship Id="rId18" Type="http://schemas.openxmlformats.org/officeDocument/2006/relationships/hyperlink" Target="http://download.oracle.com/javase/1.4.2/docs/api/java/lang/IllegalStateException.html" TargetMode="External" /><Relationship Id="rId19" Type="http://schemas.openxmlformats.org/officeDocument/2006/relationships/hyperlink" Target="http://download.oracle.com/javase/1.4.2/docs/api/java/lang/IndexOutOfBoundsException.html" TargetMode="External" /><Relationship Id="rId2" Type="http://schemas.openxmlformats.org/officeDocument/2006/relationships/hyperlink" Target="http://download.oracle.com/javase/1.4.2/docs/api/java/lang/Exception.html" TargetMode="External" /><Relationship Id="rId20" Type="http://schemas.openxmlformats.org/officeDocument/2006/relationships/hyperlink" Target="http://download.oracle.com/javase/1.4.2/docs/api/java/lang/ArrayIndexOutOfBoundsException.html" TargetMode="External" /><Relationship Id="rId21" Type="http://schemas.openxmlformats.org/officeDocument/2006/relationships/hyperlink" Target="http://download.oracle.com/javase/1.4.2/docs/api/java/lang/StringIndexOutOfBoundsException.html" TargetMode="External" /><Relationship Id="rId22" Type="http://schemas.openxmlformats.org/officeDocument/2006/relationships/hyperlink" Target="http://download.oracle.com/javase/1.4.2/docs/api/java/lang/NegativeArraySizeException.html" TargetMode="External" /><Relationship Id="rId23" Type="http://schemas.openxmlformats.org/officeDocument/2006/relationships/hyperlink" Target="http://download.oracle.com/javase/1.4.2/docs/api/java/lang/NullPointerException.html" TargetMode="External" /><Relationship Id="rId24" Type="http://schemas.openxmlformats.org/officeDocument/2006/relationships/hyperlink" Target="http://download.oracle.com/javase/1.4.2/docs/api/java/lang/SecurityException.html" TargetMode="External" /><Relationship Id="rId25" Type="http://schemas.openxmlformats.org/officeDocument/2006/relationships/hyperlink" Target="http://download.oracle.com/javase/1.4.2/docs/api/java/lang/UnsupportedOperationException.html" TargetMode="External" /><Relationship Id="rId3" Type="http://schemas.openxmlformats.org/officeDocument/2006/relationships/hyperlink" Target="http://download.oracle.com/javase/1.4.2/docs/api/java/lang/ClassNotFoundException.html" TargetMode="External" /><Relationship Id="rId4" Type="http://schemas.openxmlformats.org/officeDocument/2006/relationships/hyperlink" Target="http://download.oracle.com/javase/1.4.2/docs/api/java/lang/CloneNotSupportedException.html" TargetMode="External" /><Relationship Id="rId5" Type="http://schemas.openxmlformats.org/officeDocument/2006/relationships/hyperlink" Target="http://download.oracle.com/javase/1.4.2/docs/api/java/lang/IllegalAccessException.html" TargetMode="External" /><Relationship Id="rId6" Type="http://schemas.openxmlformats.org/officeDocument/2006/relationships/hyperlink" Target="http://download.oracle.com/javase/1.4.2/docs/api/java/lang/InstantiationException.html" TargetMode="External" /><Relationship Id="rId7" Type="http://schemas.openxmlformats.org/officeDocument/2006/relationships/hyperlink" Target="http://download.oracle.com/javase/1.4.2/docs/api/java/lang/InterruptedException.html" TargetMode="External" /><Relationship Id="rId8" Type="http://schemas.openxmlformats.org/officeDocument/2006/relationships/hyperlink" Target="http://download.oracle.com/javase/1.4.2/docs/api/java/lang/NoSuchFieldException.html" TargetMode="External" /><Relationship Id="rId9" Type="http://schemas.openxmlformats.org/officeDocument/2006/relationships/hyperlink" Target="http://download.oracle.com/javase/1.4.2/docs/api/java/lang/NoSuchMethodException.html" TargetMode="External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hyperlink" Target="http://download.oracle.com/javase/1.4.2/docs/api/java/lang/String.html" TargetMode="External" /><Relationship Id="rId3" Type="http://schemas.openxmlformats.org/officeDocument/2006/relationships/hyperlink" Target="http://download.oracle.com/javase/1.4.2/docs/api/java/lang/NumberFormatException.html" TargetMode="External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8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19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0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image" Target="../media/image21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2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3.png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3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hyperlink" Target="http://download.oracle.com/javase/1.4.2/docs/api/java/io/File.html" TargetMode="External" /><Relationship Id="rId3" Type="http://schemas.openxmlformats.org/officeDocument/2006/relationships/hyperlink" Target="http://download.oracle.com/javase/1.4.2/docs/api/java/io/FileNotFoundException.html" TargetMode="External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4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5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6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7.png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5.xml" /><Relationship Id="rId2" Type="http://schemas.openxmlformats.org/officeDocument/2006/relationships/image" Target="../media/image28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4.png" /><Relationship Id="rId3" Type="http://schemas.openxmlformats.org/officeDocument/2006/relationships/image" Target="../media/image5.png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5.xml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5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5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29.png" /></Relationships>
</file>

<file path=ppt/slides/_rels/slide5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5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0.png" /></Relationships>
</file>

<file path=ppt/slides/_rels/slide5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6.png" /></Relationships>
</file>

<file path=ppt/slides/_rels/slide6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1.png" /></Relationships>
</file>

<file path=ppt/slides/_rels/slide6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2.png" /><Relationship Id="rId3" Type="http://schemas.openxmlformats.org/officeDocument/2006/relationships/image" Target="../media/image33.png" /></Relationships>
</file>

<file path=ppt/slides/_rels/slide6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6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6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4.png" /></Relationships>
</file>

<file path=ppt/slides/_rels/slide6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6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5.png" /></Relationships>
</file>

<file path=ppt/slides/_rels/slide6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0.png" /><Relationship Id="rId3" Type="http://schemas.openxmlformats.org/officeDocument/2006/relationships/image" Target="../media/image35.png" /></Relationships>
</file>

<file path=ppt/slides/_rels/slide6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6.png" /></Relationships>
</file>

<file path=ppt/slides/_rels/slide6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7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7.png" /></Relationships>
</file>

<file path=ppt/slides/_rels/slide7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7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8.png" /></Relationships>
</file>

<file path=ppt/slides/_rels/slide7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7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7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39.jpeg" /></Relationships>
</file>

<file path=ppt/slides/_rels/slide7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40.jpeg" /></Relationships>
</file>

<file path=ppt/slides/_rels/slide7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41.jpeg" /></Relationships>
</file>

<file path=ppt/slides/_rels/slide7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42.jpeg" /></Relationships>
</file>

<file path=ppt/slides/_rels/slide7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Relationship Id="rId2" Type="http://schemas.openxmlformats.org/officeDocument/2006/relationships/image" Target="../media/image43.jpe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/Relationships>
</file>

<file path=ppt/slides/_rels/slide8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8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6.xml" /></Relationships>
</file>

<file path=ppt/slides/_rels/slide8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44.jpeg" /></Relationships>
</file>

<file path=ppt/slides/_rels/slide8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44.jpeg" /><Relationship Id="rId3" Type="http://schemas.openxmlformats.org/officeDocument/2006/relationships/image" Target="../media/image45.jpeg" /></Relationships>
</file>

<file path=ppt/slides/_rels/slide8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/Relationships>
</file>

<file path=ppt/slides/_rels/slide8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46.jpeg" /></Relationships>
</file>

<file path=ppt/slides/_rels/slide8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47.jpeg" /></Relationships>
</file>

<file path=ppt/slides/_rels/slide8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48.jpeg" /></Relationships>
</file>

<file path=ppt/slides/_rels/slide8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49.jpeg" /><Relationship Id="rId3" Type="http://schemas.openxmlformats.org/officeDocument/2006/relationships/image" Target="../media/image50.jpeg" /></Relationships>
</file>

<file path=ppt/slides/_rels/slide8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1.jpe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image" Target="../media/image7.png" /></Relationships>
</file>

<file path=ppt/slides/_rels/slide9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2.jpeg" /></Relationships>
</file>

<file path=ppt/slides/_rels/slide9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3.jpeg" /></Relationships>
</file>

<file path=ppt/slides/_rels/slide9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4.jpeg" /></Relationships>
</file>

<file path=ppt/slides/_rels/slide9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5.jpeg" /></Relationships>
</file>

<file path=ppt/slides/_rels/slide9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7.xml" /><Relationship Id="rId2" Type="http://schemas.openxmlformats.org/officeDocument/2006/relationships/image" Target="../media/image56.png" /></Relationships>
</file>

<file path=ppt/slides/_rels/slide9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2.xml" /></Relationships>
</file>

<file path=ppt/slides/_rels/slide9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7.xml" /></Relationships>
</file>

<file path=ppt/slides/_rels/slide9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image" Target="../media/image57.jpeg" /></Relationships>
</file>

<file path=ppt/slides/_rels/slide9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image" Target="../media/image58.jpeg" /></Relationships>
</file>

<file path=ppt/slides/_rels/slide9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8.xml" /><Relationship Id="rId2" Type="http://schemas.openxmlformats.org/officeDocument/2006/relationships/image" Target="../media/image59.jpe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Introduction TO Network Programming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030513362 - Network programming ( teach by : DCK ) </a:t>
            </a:r>
          </a:p>
          <a:p>
            <a:r>
              <a:rPr lang="en-US"/>
              <a:t>Credit : Assoc. Prof. Dr. Choopan Rattanapoka 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อุ่นเครื่อง </a:t>
            </a:r>
            <a:r>
              <a:rPr lang="en-US"/>
              <a:t>Java (</a:t>
            </a:r>
            <a:r>
              <a:rPr lang="th-TH"/>
              <a:t>2</a:t>
            </a:r>
            <a:r>
              <a:rPr lang="en-US"/>
              <a:t>): </a:t>
            </a:r>
            <a:r>
              <a:rPr lang="th-TH"/>
              <a:t>หาผลการรัน</a:t>
            </a:r>
            <a:endParaRPr lang="en-US"/>
          </a:p>
        </p:txBody>
      </p:sp>
      <p:pic>
        <p:nvPicPr>
          <p:cNvPr id="7" name="Picture 6" descr="ex2.png"/>
          <p:cNvPicPr>
            <a:picLocks noChangeAspect="1"/>
          </p:cNvPicPr>
          <p:nvPr/>
        </p:nvPicPr>
        <p:blipFill>
          <a:blip r:embed="rId2"/>
          <a:srcRect t="12768" r="66537" b="46764"/>
          <a:stretch>
            <a:fillRect/>
          </a:stretch>
        </p:blipFill>
        <p:spPr>
          <a:xfrm>
            <a:off x="406004" y="1062897"/>
            <a:ext cx="8373828" cy="56963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ปัญหาที่ </a:t>
            </a:r>
            <a:r>
              <a:rPr lang="en-US" smtClean="0"/>
              <a:t>2: </a:t>
            </a:r>
            <a:r>
              <a:rPr lang="th-TH"/>
              <a:t>เรียกใช้งานโปรแกรม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28800"/>
            <a:ext cx="8524408" cy="2592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645024"/>
            <a:ext cx="2892170" cy="302552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626339"/>
            <a:ext cx="2921524" cy="3056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4591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การแก้ไขปัญหา ด้วย </a:t>
            </a:r>
            <a:r>
              <a:rPr lang="en-US" smtClean="0"/>
              <a:t>Thread Pool</a:t>
            </a:r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252781" y="2132856"/>
            <a:ext cx="3960440" cy="3459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04909" y="4871864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Thread pool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72200" y="2783632"/>
            <a:ext cx="1224136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Thread 2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228445" y="3575720"/>
            <a:ext cx="252028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1560" y="3600790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งาน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64849" y="2783632"/>
            <a:ext cx="1224136" cy="19442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Thread 1</a:t>
            </a: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699792" y="2999656"/>
            <a:ext cx="64807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w1</a:t>
            </a:r>
            <a:endParaRPr lang="en-US" sz="2400"/>
          </a:p>
        </p:txBody>
      </p:sp>
      <p:sp>
        <p:nvSpPr>
          <p:cNvPr id="16" name="Rounded Rectangle 15"/>
          <p:cNvSpPr/>
          <p:nvPr/>
        </p:nvSpPr>
        <p:spPr>
          <a:xfrm>
            <a:off x="1979712" y="2999656"/>
            <a:ext cx="64807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w2</a:t>
            </a:r>
            <a:endParaRPr lang="en-US" sz="2400"/>
          </a:p>
        </p:txBody>
      </p:sp>
      <p:sp>
        <p:nvSpPr>
          <p:cNvPr id="17" name="Rounded Rectangle 16"/>
          <p:cNvSpPr/>
          <p:nvPr/>
        </p:nvSpPr>
        <p:spPr>
          <a:xfrm>
            <a:off x="1187624" y="2999656"/>
            <a:ext cx="64807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w3</a:t>
            </a:r>
            <a:endParaRPr lang="en-US" sz="2400"/>
          </a:p>
        </p:txBody>
      </p:sp>
      <p:sp>
        <p:nvSpPr>
          <p:cNvPr id="18" name="Rounded Rectangle 17"/>
          <p:cNvSpPr/>
          <p:nvPr/>
        </p:nvSpPr>
        <p:spPr>
          <a:xfrm>
            <a:off x="5148064" y="4151784"/>
            <a:ext cx="64807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w1</a:t>
            </a:r>
            <a:endParaRPr lang="en-US" sz="2400"/>
          </a:p>
        </p:txBody>
      </p:sp>
      <p:sp>
        <p:nvSpPr>
          <p:cNvPr id="19" name="Rounded Rectangle 18"/>
          <p:cNvSpPr/>
          <p:nvPr/>
        </p:nvSpPr>
        <p:spPr>
          <a:xfrm>
            <a:off x="6701053" y="4151784"/>
            <a:ext cx="64807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w2</a:t>
            </a:r>
            <a:endParaRPr lang="en-US" sz="2400"/>
          </a:p>
        </p:txBody>
      </p:sp>
      <p:sp>
        <p:nvSpPr>
          <p:cNvPr id="20" name="Rounded Rectangle 19"/>
          <p:cNvSpPr/>
          <p:nvPr/>
        </p:nvSpPr>
        <p:spPr>
          <a:xfrm>
            <a:off x="6677648" y="4151784"/>
            <a:ext cx="648072" cy="50405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w3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73586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/>
      <p:bldP spid="17" grpId="1"/>
      <p:bldP spid="18" grpId="0"/>
      <p:bldP spid="19" grpId="0"/>
      <p:bldP spid="19" grpId="1"/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</a:t>
            </a:r>
            <a:r>
              <a:rPr lang="th-TH" smtClean="0"/>
              <a:t>ใจดีมี </a:t>
            </a:r>
            <a:r>
              <a:rPr lang="en-US" smtClean="0"/>
              <a:t>Class </a:t>
            </a:r>
            <a:r>
              <a:rPr lang="th-TH" smtClean="0"/>
              <a:t>มาให้ใช้งาน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600200"/>
            <a:ext cx="8496944" cy="4781128"/>
          </a:xfrm>
        </p:spPr>
        <p:txBody>
          <a:bodyPr>
            <a:normAutofit fontScale="92500"/>
          </a:bodyPr>
          <a:lstStyle/>
          <a:p>
            <a:r>
              <a:rPr lang="th-TH" smtClean="0"/>
              <a:t>มี </a:t>
            </a:r>
            <a:r>
              <a:rPr lang="en-US" smtClean="0"/>
              <a:t>2 class </a:t>
            </a:r>
            <a:r>
              <a:rPr lang="th-TH" smtClean="0"/>
              <a:t>ที่ทำงานร่วมกันเพื่อทำงานในรูปแบบของ </a:t>
            </a:r>
            <a:r>
              <a:rPr lang="en-US" smtClean="0"/>
              <a:t>Thread Pool</a:t>
            </a:r>
          </a:p>
          <a:p>
            <a:pPr lvl="1"/>
            <a:r>
              <a:rPr lang="en-US" b="1" err="1"/>
              <a:t>java.util.concurrent.Executors</a:t>
            </a:r>
            <a:endParaRPr lang="en-US" b="1"/>
          </a:p>
          <a:p>
            <a:pPr lvl="2"/>
            <a:r>
              <a:rPr lang="th-TH" smtClean="0"/>
              <a:t>เป็น </a:t>
            </a:r>
            <a:r>
              <a:rPr lang="en-US" smtClean="0"/>
              <a:t>class </a:t>
            </a:r>
            <a:r>
              <a:rPr lang="th-TH" smtClean="0"/>
              <a:t>ที่มี </a:t>
            </a:r>
            <a:r>
              <a:rPr lang="en-US" smtClean="0"/>
              <a:t>static method </a:t>
            </a:r>
            <a:r>
              <a:rPr lang="th-TH" smtClean="0"/>
              <a:t>สำหรับสร้าง </a:t>
            </a:r>
            <a:r>
              <a:rPr lang="en-US" err="1" smtClean="0"/>
              <a:t>ExecutorService</a:t>
            </a:r>
            <a:endParaRPr lang="en-US" smtClean="0"/>
          </a:p>
          <a:p>
            <a:pPr lvl="2"/>
            <a:r>
              <a:rPr lang="th-TH" smtClean="0"/>
              <a:t>เมธอด </a:t>
            </a:r>
            <a:r>
              <a:rPr lang="en-US" smtClean="0"/>
              <a:t> newFixedThreadPool(int nThread) </a:t>
            </a:r>
            <a:r>
              <a:rPr lang="th-TH" smtClean="0"/>
              <a:t>สำหรับสร้าง </a:t>
            </a:r>
            <a:r>
              <a:rPr lang="en-US" err="1" smtClean="0"/>
              <a:t>ThreadPool </a:t>
            </a:r>
            <a:r>
              <a:rPr lang="th-TH" smtClean="0"/>
              <a:t>ที่มี </a:t>
            </a:r>
            <a:r>
              <a:rPr lang="en-US" smtClean="0"/>
              <a:t>thread </a:t>
            </a:r>
            <a:r>
              <a:rPr lang="th-TH" smtClean="0"/>
              <a:t>ภายในรอการทำงานจำนวน </a:t>
            </a:r>
            <a:r>
              <a:rPr lang="en-US" err="1" smtClean="0"/>
              <a:t>nThread </a:t>
            </a:r>
            <a:r>
              <a:rPr lang="th-TH" smtClean="0"/>
              <a:t>ตัว</a:t>
            </a:r>
          </a:p>
          <a:p>
            <a:pPr lvl="2"/>
            <a:r>
              <a:rPr lang="th-TH" smtClean="0"/>
              <a:t>เมธอด </a:t>
            </a:r>
            <a:r>
              <a:rPr lang="en-US" err="1" smtClean="0"/>
              <a:t>newSingleThreadExecutor() </a:t>
            </a:r>
            <a:r>
              <a:rPr lang="th-TH" smtClean="0"/>
              <a:t>สำหรับสร้าง </a:t>
            </a:r>
            <a:r>
              <a:rPr lang="en-US" err="1" smtClean="0"/>
              <a:t>Threadpool </a:t>
            </a:r>
            <a:r>
              <a:rPr lang="th-TH" smtClean="0"/>
              <a:t>ที่มี </a:t>
            </a:r>
            <a:r>
              <a:rPr lang="en-US" smtClean="0"/>
              <a:t>Thread </a:t>
            </a:r>
            <a:r>
              <a:rPr lang="th-TH" smtClean="0"/>
              <a:t>เดียว</a:t>
            </a:r>
          </a:p>
          <a:p>
            <a:pPr lvl="1"/>
            <a:r>
              <a:rPr lang="en-US" b="1" err="1" smtClean="0"/>
              <a:t>java.util.concurrent.ExecutorService</a:t>
            </a:r>
            <a:endParaRPr lang="en-US" b="1" smtClean="0"/>
          </a:p>
          <a:p>
            <a:pPr lvl="2"/>
            <a:r>
              <a:rPr lang="th-TH" smtClean="0"/>
              <a:t>เป็น </a:t>
            </a:r>
            <a:r>
              <a:rPr lang="en-US" smtClean="0"/>
              <a:t>class </a:t>
            </a:r>
            <a:r>
              <a:rPr lang="th-TH" smtClean="0"/>
              <a:t>ที่ทำหน้าที่เป็น </a:t>
            </a:r>
            <a:r>
              <a:rPr lang="en-US" err="1" smtClean="0"/>
              <a:t>ThreadPool</a:t>
            </a:r>
            <a:endParaRPr lang="en-US" smtClean="0"/>
          </a:p>
          <a:p>
            <a:pPr lvl="2"/>
            <a:r>
              <a:rPr lang="th-TH" smtClean="0"/>
              <a:t>เมธอด </a:t>
            </a:r>
            <a:r>
              <a:rPr lang="en-US" smtClean="0"/>
              <a:t>execute(Runnable r)</a:t>
            </a:r>
            <a:r>
              <a:rPr lang="th-TH" smtClean="0"/>
              <a:t> ใช้สำหรับเอางาน </a:t>
            </a:r>
            <a:r>
              <a:rPr lang="en-US" smtClean="0"/>
              <a:t>r </a:t>
            </a:r>
            <a:r>
              <a:rPr lang="th-TH" smtClean="0"/>
              <a:t>เข้าไปเข้าคิวรอการทำงาน</a:t>
            </a:r>
          </a:p>
          <a:p>
            <a:pPr lvl="2"/>
            <a:r>
              <a:rPr lang="th-TH" smtClean="0"/>
              <a:t>เมธอด </a:t>
            </a:r>
            <a:r>
              <a:rPr lang="en-US" smtClean="0"/>
              <a:t>shutdown() </a:t>
            </a:r>
            <a:r>
              <a:rPr lang="th-TH" smtClean="0"/>
              <a:t>เมื่อต้องการหยุดการให้บริการ</a:t>
            </a:r>
          </a:p>
          <a:p>
            <a:pPr lvl="2"/>
            <a:r>
              <a:rPr lang="th-TH" smtClean="0"/>
              <a:t>เมธอด </a:t>
            </a:r>
            <a:r>
              <a:rPr lang="en-US" err="1" smtClean="0"/>
              <a:t>isTerminated() </a:t>
            </a:r>
            <a:r>
              <a:rPr lang="th-TH" smtClean="0"/>
              <a:t>ตรวจสอบว่า </a:t>
            </a:r>
            <a:r>
              <a:rPr lang="en-US" err="1" smtClean="0"/>
              <a:t>ExecutorService </a:t>
            </a:r>
            <a:r>
              <a:rPr lang="th-TH" smtClean="0"/>
              <a:t>ได้ปิดการทำงานเสร็จแล้วหรือไม่</a:t>
            </a:r>
            <a:endParaRPr lang="en-US" smtClean="0"/>
          </a:p>
          <a:p>
            <a:pPr lvl="2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68463029"/>
      </p:ext>
    </p:extLst>
  </p:cSld>
  <p:clrMapOvr>
    <a:masterClrMapping/>
  </p:clrMapOvr>
  <p:transition/>
  <p:timing/>
</p:sld>
</file>

<file path=ppt/slides/slide1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แก้ไขปัญหาที่ </a:t>
            </a:r>
            <a:r>
              <a:rPr lang="en-US" smtClean="0"/>
              <a:t>1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15" y="1052736"/>
            <a:ext cx="6320701" cy="5688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39" y="499639"/>
            <a:ext cx="3997449" cy="397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90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แก้ไขปัญหาที่ </a:t>
            </a:r>
            <a:r>
              <a:rPr lang="en-US" smtClean="0"/>
              <a:t>2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15" y="1628800"/>
            <a:ext cx="8559973" cy="48965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0074954"/>
      </p:ext>
    </p:extLst>
  </p:cSld>
  <p:clrMapOvr>
    <a:masterClrMapping/>
  </p:clrMapOvr>
  <p:transition/>
  <p:timing/>
</p:sld>
</file>

<file path=ppt/slides/slide1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ผลการรันเปรียบเทียบ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119311"/>
            <a:ext cx="3781425" cy="3457575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8" y="2119311"/>
            <a:ext cx="3356386" cy="3511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7487275"/>
      </p:ext>
    </p:extLst>
  </p:cSld>
  <p:clrMapOvr>
    <a:masterClrMapping/>
  </p:clrMapOvr>
  <p:transition/>
  <p:timing/>
</p:sld>
</file>

<file path=ppt/slides/slide1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Looking up IP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030523313 - Network programming</a:t>
            </a:r>
          </a:p>
          <a:p>
            <a:r>
              <a:rPr lang="en-US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ทบทวน </a:t>
            </a:r>
            <a:r>
              <a:rPr lang="en-US" smtClean="0"/>
              <a:t>OSI layer</a:t>
            </a:r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11560" y="1916832"/>
            <a:ext cx="3786214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>
                <a:solidFill>
                  <a:schemeClr val="tx1"/>
                </a:solidFill>
              </a:rPr>
              <a:t>Application</a:t>
            </a:r>
            <a:endParaRPr lang="th-TH" sz="2400" b="1">
              <a:solidFill>
                <a:schemeClr val="tx1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611560" y="2492896"/>
            <a:ext cx="3786214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>
                <a:solidFill>
                  <a:schemeClr val="tx1"/>
                </a:solidFill>
              </a:rPr>
              <a:t>Presentation</a:t>
            </a:r>
            <a:endParaRPr lang="th-TH" sz="2400" b="1">
              <a:solidFill>
                <a:schemeClr val="tx1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611560" y="3068960"/>
            <a:ext cx="3786214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>
                <a:solidFill>
                  <a:schemeClr val="tx1"/>
                </a:solidFill>
              </a:rPr>
              <a:t>Session</a:t>
            </a:r>
            <a:endParaRPr lang="th-TH" sz="2400" b="1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1560" y="3645024"/>
            <a:ext cx="3786214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>
                <a:solidFill>
                  <a:schemeClr val="tx1"/>
                </a:solidFill>
              </a:rPr>
              <a:t>Transport</a:t>
            </a:r>
            <a:endParaRPr lang="th-TH" sz="2400" b="1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11560" y="4221088"/>
            <a:ext cx="3786214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>
                <a:solidFill>
                  <a:schemeClr val="tx1"/>
                </a:solidFill>
              </a:rPr>
              <a:t>Network</a:t>
            </a:r>
            <a:endParaRPr lang="th-TH" sz="2400" b="1">
              <a:solidFill>
                <a:schemeClr val="tx1"/>
              </a:solidFill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11560" y="4797152"/>
            <a:ext cx="3786214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>
                <a:solidFill>
                  <a:schemeClr val="tx1"/>
                </a:solidFill>
              </a:rPr>
              <a:t>Data Link</a:t>
            </a:r>
            <a:endParaRPr lang="th-TH" sz="2400" b="1">
              <a:solidFill>
                <a:schemeClr val="tx1"/>
              </a:solidFill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611560" y="5373216"/>
            <a:ext cx="3786214" cy="5760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smtClean="0">
                <a:solidFill>
                  <a:schemeClr val="tx1"/>
                </a:solidFill>
              </a:rPr>
              <a:t>Physical</a:t>
            </a:r>
            <a:endParaRPr lang="th-TH" sz="2400" b="1">
              <a:solidFill>
                <a:schemeClr val="tx1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624953" y="1916832"/>
            <a:ext cx="3744416" cy="1728192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3" name="ลูกศรขวา 12"/>
          <p:cNvSpPr/>
          <p:nvPr/>
        </p:nvSpPr>
        <p:spPr>
          <a:xfrm>
            <a:off x="4499992" y="3814156"/>
            <a:ext cx="100811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4" name="ลูกศรขวา 13"/>
          <p:cNvSpPr/>
          <p:nvPr/>
        </p:nvSpPr>
        <p:spPr>
          <a:xfrm>
            <a:off x="4499992" y="2636912"/>
            <a:ext cx="100811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5" name="ลูกศรขวา 14"/>
          <p:cNvSpPr/>
          <p:nvPr/>
        </p:nvSpPr>
        <p:spPr>
          <a:xfrm>
            <a:off x="4499992" y="4293096"/>
            <a:ext cx="100811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6" name="ลูกศรขวา 15"/>
          <p:cNvSpPr/>
          <p:nvPr/>
        </p:nvSpPr>
        <p:spPr>
          <a:xfrm>
            <a:off x="4499992" y="4869160"/>
            <a:ext cx="100811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7" name="ลูกศรขวา 16"/>
          <p:cNvSpPr/>
          <p:nvPr/>
        </p:nvSpPr>
        <p:spPr>
          <a:xfrm>
            <a:off x="4499992" y="5445224"/>
            <a:ext cx="100811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8" name="TextBox 17"/>
          <p:cNvSpPr txBox="1"/>
          <p:nvPr/>
        </p:nvSpPr>
        <p:spPr>
          <a:xfrm>
            <a:off x="5724128" y="2545740"/>
            <a:ext cx="2345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โปรแกรม </a:t>
            </a:r>
            <a:r>
              <a:rPr lang="en-US" smtClean="0"/>
              <a:t>network</a:t>
            </a:r>
            <a:endParaRPr lang="th-TH"/>
          </a:p>
        </p:txBody>
      </p:sp>
      <p:sp>
        <p:nvSpPr>
          <p:cNvPr id="19" name="TextBox 18"/>
          <p:cNvSpPr txBox="1"/>
          <p:nvPr/>
        </p:nvSpPr>
        <p:spPr>
          <a:xfrm>
            <a:off x="5724128" y="3717032"/>
            <a:ext cx="1459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TCP, UDP</a:t>
            </a:r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5759297" y="4238763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IP</a:t>
            </a:r>
            <a:endParaRPr lang="th-TH"/>
          </a:p>
        </p:txBody>
      </p:sp>
      <p:sp>
        <p:nvSpPr>
          <p:cNvPr id="21" name="TextBox 20"/>
          <p:cNvSpPr txBox="1"/>
          <p:nvPr/>
        </p:nvSpPr>
        <p:spPr>
          <a:xfrm>
            <a:off x="5761988" y="4814827"/>
            <a:ext cx="1337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Ethernet</a:t>
            </a:r>
            <a:endParaRPr lang="th-TH"/>
          </a:p>
        </p:txBody>
      </p:sp>
      <p:sp>
        <p:nvSpPr>
          <p:cNvPr id="22" name="TextBox 21"/>
          <p:cNvSpPr txBox="1"/>
          <p:nvPr/>
        </p:nvSpPr>
        <p:spPr>
          <a:xfrm>
            <a:off x="5747574" y="5396662"/>
            <a:ext cx="837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UTP 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Ethernet Header</a:t>
            </a:r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643042" y="1851664"/>
            <a:ext cx="1428760" cy="8572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smtClean="0">
                <a:solidFill>
                  <a:schemeClr val="tx1"/>
                </a:solidFill>
              </a:rPr>
              <a:t>Preamble</a:t>
            </a:r>
            <a:endParaRPr lang="th-TH" sz="2000" b="1">
              <a:solidFill>
                <a:schemeClr val="tx1"/>
              </a:solidFill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3071802" y="1851664"/>
            <a:ext cx="1428760" cy="857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err="1" smtClean="0">
                <a:solidFill>
                  <a:schemeClr val="tx1"/>
                </a:solidFill>
              </a:rPr>
              <a:t>Dst MAC</a:t>
            </a:r>
            <a:endParaRPr lang="th-TH" sz="2000" b="1">
              <a:solidFill>
                <a:schemeClr val="tx1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4500562" y="1851664"/>
            <a:ext cx="1428760" cy="8572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err="1" smtClean="0">
                <a:solidFill>
                  <a:schemeClr val="tx1"/>
                </a:solidFill>
              </a:rPr>
              <a:t>Src MAC</a:t>
            </a:r>
            <a:endParaRPr lang="th-TH" sz="2000" b="1">
              <a:solidFill>
                <a:schemeClr val="tx1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5929322" y="1851664"/>
            <a:ext cx="1428760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smtClean="0">
                <a:solidFill>
                  <a:schemeClr val="tx1"/>
                </a:solidFill>
              </a:rPr>
              <a:t>Type</a:t>
            </a:r>
            <a:endParaRPr lang="th-TH" sz="2000" b="1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1994" y="3014950"/>
            <a:ext cx="77124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000" b="1" smtClean="0">
                <a:latin typeface="Verdana" pitchFamily="34" charset="0"/>
              </a:rPr>
              <a:t>Preamble</a:t>
            </a:r>
            <a:r>
              <a:rPr lang="en-US" sz="2000" smtClean="0">
                <a:latin typeface="Verdana" pitchFamily="34" charset="0"/>
              </a:rPr>
              <a:t>  (8 bytes)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err="1" smtClean="0">
                <a:latin typeface="Verdana" pitchFamily="34" charset="0"/>
              </a:rPr>
              <a:t>Dst MAC : </a:t>
            </a:r>
            <a:r>
              <a:rPr lang="en-US" sz="2000" smtClean="0">
                <a:latin typeface="Verdana" pitchFamily="34" charset="0"/>
              </a:rPr>
              <a:t>MAC address </a:t>
            </a:r>
            <a:r>
              <a:rPr lang="th-TH" sz="2000" smtClean="0">
                <a:latin typeface="Verdana" pitchFamily="34" charset="0"/>
              </a:rPr>
              <a:t>ของเครื่องปลายทาง </a:t>
            </a:r>
            <a:r>
              <a:rPr lang="en-US" sz="2000" smtClean="0">
                <a:latin typeface="Verdana" pitchFamily="34" charset="0"/>
              </a:rPr>
              <a:t>(6 bytes)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err="1" smtClean="0">
                <a:latin typeface="Verdana" pitchFamily="34" charset="0"/>
              </a:rPr>
              <a:t>Src MAC : </a:t>
            </a:r>
            <a:r>
              <a:rPr lang="en-US" sz="2000" smtClean="0">
                <a:latin typeface="Verdana" pitchFamily="34" charset="0"/>
              </a:rPr>
              <a:t>MAC address </a:t>
            </a:r>
            <a:r>
              <a:rPr lang="th-TH" sz="2000" smtClean="0">
                <a:latin typeface="Verdana" pitchFamily="34" charset="0"/>
              </a:rPr>
              <a:t>ของเครื่องต้นทาง </a:t>
            </a:r>
            <a:r>
              <a:rPr lang="en-US" sz="2000" smtClean="0">
                <a:latin typeface="Verdana" pitchFamily="34" charset="0"/>
              </a:rPr>
              <a:t>(6 bytes)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smtClean="0">
                <a:latin typeface="Verdana" pitchFamily="34" charset="0"/>
              </a:rPr>
              <a:t>Type</a:t>
            </a:r>
            <a:r>
              <a:rPr lang="en-US" sz="2000" smtClean="0">
                <a:latin typeface="Verdana" pitchFamily="34" charset="0"/>
              </a:rPr>
              <a:t> (2 bytes) : </a:t>
            </a:r>
            <a:r>
              <a:rPr lang="th-TH" sz="2000" smtClean="0">
                <a:latin typeface="Verdana" pitchFamily="34" charset="0"/>
              </a:rPr>
              <a:t>ใช้บอก </a:t>
            </a:r>
            <a:r>
              <a:rPr lang="en-US" sz="2000" smtClean="0">
                <a:latin typeface="Verdana" pitchFamily="34" charset="0"/>
              </a:rPr>
              <a:t>protocol </a:t>
            </a:r>
            <a:r>
              <a:rPr lang="th-TH" sz="2000" smtClean="0">
                <a:latin typeface="Verdana" pitchFamily="34" charset="0"/>
              </a:rPr>
              <a:t>ของชั้น </a:t>
            </a:r>
            <a:r>
              <a:rPr lang="en-US" sz="2000" smtClean="0">
                <a:latin typeface="Verdana" pitchFamily="34" charset="0"/>
              </a:rPr>
              <a:t>network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smtClean="0">
                <a:latin typeface="Verdana" pitchFamily="34" charset="0"/>
              </a:rPr>
              <a:t>0x0800 Internet Protocol, Version 4 (</a:t>
            </a:r>
            <a:r>
              <a:rPr lang="en-US" sz="2000" smtClean="0">
                <a:latin typeface="Verdana" pitchFamily="34" charset="0"/>
                <a:hlinkClick r:id="rId2" tooltip="IPv4"/>
              </a:rPr>
              <a:t>IPv4</a:t>
            </a:r>
            <a:r>
              <a:rPr lang="en-US" sz="2000" smtClean="0">
                <a:latin typeface="Verdana" pitchFamily="34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smtClean="0">
                <a:latin typeface="Verdana" pitchFamily="34" charset="0"/>
              </a:rPr>
              <a:t>0x0806 Address Resolution Protocol (</a:t>
            </a:r>
            <a:r>
              <a:rPr lang="en-US" sz="2000" smtClean="0">
                <a:latin typeface="Verdana" pitchFamily="34" charset="0"/>
                <a:hlinkClick r:id="rId3" tooltip="Address Resolution Protocol"/>
              </a:rPr>
              <a:t>ARP</a:t>
            </a:r>
            <a:r>
              <a:rPr lang="en-US" sz="2000" smtClean="0">
                <a:latin typeface="Verdana" pitchFamily="34" charset="0"/>
              </a:rPr>
              <a:t>)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smtClean="0">
                <a:latin typeface="Verdana" pitchFamily="34" charset="0"/>
              </a:rPr>
              <a:t>0x8035 Reverse Address Resolution Protocol (</a:t>
            </a:r>
            <a:r>
              <a:rPr lang="en-US" sz="2000" smtClean="0">
                <a:latin typeface="Verdana" pitchFamily="34" charset="0"/>
                <a:hlinkClick r:id="rId4" tooltip="RARP"/>
              </a:rPr>
              <a:t>RARP</a:t>
            </a:r>
            <a:r>
              <a:rPr lang="en-US" sz="2000" smtClean="0">
                <a:latin typeface="Verdana" pitchFamily="34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smtClean="0">
                <a:latin typeface="Verdana" pitchFamily="34" charset="0"/>
              </a:rPr>
              <a:t>0x8137 Novell </a:t>
            </a:r>
            <a:r>
              <a:rPr lang="en-US" sz="2000" smtClean="0">
                <a:latin typeface="Verdana" pitchFamily="34" charset="0"/>
                <a:hlinkClick r:id="rId5" tooltip="IPX"/>
              </a:rPr>
              <a:t>IPX</a:t>
            </a:r>
            <a:r>
              <a:rPr lang="en-US" sz="2000" smtClean="0">
                <a:latin typeface="Verdana" pitchFamily="34" charset="0"/>
              </a:rPr>
              <a:t> (alt)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smtClean="0">
                <a:latin typeface="Verdana" pitchFamily="34" charset="0"/>
              </a:rPr>
              <a:t>0x86DD Internet Protocol, Version 6 (</a:t>
            </a:r>
            <a:r>
              <a:rPr lang="en-US" sz="2000" smtClean="0">
                <a:latin typeface="Verdana" pitchFamily="34" charset="0"/>
                <a:hlinkClick r:id="rId6" tooltip="IPv6"/>
              </a:rPr>
              <a:t>IPv6</a:t>
            </a:r>
            <a:r>
              <a:rPr lang="en-US" sz="2000" smtClean="0">
                <a:latin typeface="Verdana" pitchFamily="34" charset="0"/>
              </a:rPr>
              <a:t>)</a:t>
            </a:r>
            <a:endParaRPr lang="th-TH" sz="2000">
              <a:latin typeface="Verdana" pitchFamily="34" charset="0"/>
            </a:endParaRPr>
          </a:p>
        </p:txBody>
      </p:sp>
    </p:spTree>
  </p:cSld>
  <p:clrMapOvr>
    <a:masterClrMapping/>
  </p:clrMapOvr>
  <p:transition/>
  <p:timing/>
</p:sld>
</file>

<file path=ppt/slides/slide1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IP header</a:t>
            </a:r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755576" y="2016200"/>
            <a:ext cx="928694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Version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684270" y="2016200"/>
            <a:ext cx="928694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IHL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612964" y="2016200"/>
            <a:ext cx="1857388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TOS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4470352" y="2016200"/>
            <a:ext cx="371477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Total Length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755576" y="2444828"/>
            <a:ext cx="371477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Identification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4470352" y="2444828"/>
            <a:ext cx="714380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Flags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5184732" y="2444828"/>
            <a:ext cx="300039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Fragment Offset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2" name="สี่เหลี่ยมผืนผ้า 11"/>
          <p:cNvSpPr/>
          <p:nvPr/>
        </p:nvSpPr>
        <p:spPr>
          <a:xfrm>
            <a:off x="755576" y="2873456"/>
            <a:ext cx="1857388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Time to Live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2612964" y="2873456"/>
            <a:ext cx="1857388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Protocol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4470352" y="2873456"/>
            <a:ext cx="371477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Header checksum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755576" y="3302084"/>
            <a:ext cx="7429552" cy="428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Source IP address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755576" y="3730712"/>
            <a:ext cx="7429552" cy="4286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Destination IP address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755576" y="4159340"/>
            <a:ext cx="7429552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Options                                                       Padding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8" name="สี่เหลี่ยมผืนผ้า 17"/>
          <p:cNvSpPr/>
          <p:nvPr/>
        </p:nvSpPr>
        <p:spPr>
          <a:xfrm>
            <a:off x="755576" y="4587968"/>
            <a:ext cx="7429552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Data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755576" y="5016596"/>
            <a:ext cx="7429552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800" b="1" smtClean="0">
                <a:solidFill>
                  <a:schemeClr val="tx1"/>
                </a:solidFill>
              </a:rPr>
              <a:t>.</a:t>
            </a:r>
            <a:endParaRPr lang="th-TH" sz="1800" b="1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576" y="165901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>
                <a:latin typeface="Arial" pitchFamily="34" charset="0"/>
                <a:cs typeface="Arial" pitchFamily="34" charset="0"/>
              </a:rPr>
              <a:t>0</a:t>
            </a:r>
            <a:endParaRPr lang="th-TH" sz="1800">
              <a:latin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41724" y="16590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>
                <a:latin typeface="Arial" pitchFamily="34" charset="0"/>
                <a:cs typeface="Arial" pitchFamily="34" charset="0"/>
              </a:rPr>
              <a:t>15</a:t>
            </a:r>
            <a:endParaRPr lang="th-TH" sz="1800">
              <a:latin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98914" y="16590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>
                <a:latin typeface="Arial" pitchFamily="34" charset="0"/>
                <a:cs typeface="Arial" pitchFamily="34" charset="0"/>
              </a:rPr>
              <a:t>16</a:t>
            </a:r>
            <a:endParaRPr lang="th-TH" sz="1800">
              <a:latin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756500" y="165901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>
                <a:latin typeface="Arial" pitchFamily="34" charset="0"/>
                <a:cs typeface="Arial" pitchFamily="34" charset="0"/>
              </a:rPr>
              <a:t>31</a:t>
            </a:r>
            <a:endParaRPr lang="th-TH" sz="1800">
              <a:latin typeface="Arial" pitchFamily="34" charset="0"/>
            </a:endParaRPr>
          </a:p>
        </p:txBody>
      </p:sp>
      <p:cxnSp>
        <p:nvCxnSpPr>
          <p:cNvPr id="24" name="ตัวเชื่อมต่อตรง 23"/>
          <p:cNvCxnSpPr/>
          <p:nvPr/>
        </p:nvCxnSpPr>
        <p:spPr>
          <a:xfrm rot="5400000" flipH="1" flipV="1">
            <a:off x="4326195" y="1874289"/>
            <a:ext cx="288000" cy="19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ตัวเชื่อมต่อตรง 24"/>
          <p:cNvCxnSpPr/>
          <p:nvPr/>
        </p:nvCxnSpPr>
        <p:spPr>
          <a:xfrm rot="5400000" flipH="1" flipV="1">
            <a:off x="612529" y="1873495"/>
            <a:ext cx="288000" cy="19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ตัวเชื่อมต่อตรง 25"/>
          <p:cNvCxnSpPr/>
          <p:nvPr/>
        </p:nvCxnSpPr>
        <p:spPr>
          <a:xfrm rot="5400000" flipH="1" flipV="1">
            <a:off x="8042081" y="1873495"/>
            <a:ext cx="288000" cy="19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อุ่นเครื่อง </a:t>
            </a:r>
            <a:r>
              <a:rPr lang="en-US"/>
              <a:t>Java (</a:t>
            </a:r>
            <a:r>
              <a:rPr lang="th-TH"/>
              <a:t>3</a:t>
            </a:r>
            <a:r>
              <a:rPr lang="en-US"/>
              <a:t>): </a:t>
            </a:r>
            <a:r>
              <a:rPr lang="th-TH"/>
              <a:t>หาผลการรัน</a:t>
            </a:r>
            <a:endParaRPr lang="en-US"/>
          </a:p>
        </p:txBody>
      </p:sp>
      <p:pic>
        <p:nvPicPr>
          <p:cNvPr id="4" name="Picture 3" descr="EP.png"/>
          <p:cNvPicPr>
            <a:picLocks noChangeAspect="1"/>
          </p:cNvPicPr>
          <p:nvPr/>
        </p:nvPicPr>
        <p:blipFill>
          <a:blip r:embed="rId2"/>
          <a:srcRect t="9401" r="85437" b="64000"/>
          <a:stretch>
            <a:fillRect/>
          </a:stretch>
        </p:blipFill>
        <p:spPr>
          <a:xfrm>
            <a:off x="72008" y="1556792"/>
            <a:ext cx="3059832" cy="3143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ex3.png"/>
          <p:cNvPicPr>
            <a:picLocks noChangeAspect="1"/>
          </p:cNvPicPr>
          <p:nvPr/>
        </p:nvPicPr>
        <p:blipFill>
          <a:blip r:embed="rId3"/>
          <a:srcRect t="9401" r="74412" b="49854"/>
          <a:stretch>
            <a:fillRect/>
          </a:stretch>
        </p:blipFill>
        <p:spPr>
          <a:xfrm>
            <a:off x="3337703" y="1556792"/>
            <a:ext cx="5707795" cy="51125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ex4.png"/>
          <p:cNvPicPr>
            <a:picLocks noChangeAspect="1"/>
          </p:cNvPicPr>
          <p:nvPr/>
        </p:nvPicPr>
        <p:blipFill>
          <a:blip r:embed="rId4"/>
          <a:srcRect l="2205" t="16120" r="90949" b="81640"/>
          <a:stretch>
            <a:fillRect/>
          </a:stretch>
        </p:blipFill>
        <p:spPr>
          <a:xfrm>
            <a:off x="3799182" y="1885464"/>
            <a:ext cx="1564906" cy="288032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dur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TCP and UDP Header</a:t>
            </a:r>
            <a:endParaRPr lang="th-TH"/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2658854" y="5318151"/>
            <a:ext cx="3127080" cy="279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chemeClr val="tx1"/>
                </a:solidFill>
              </a:rPr>
              <a:t>Source port</a:t>
            </a:r>
            <a:endParaRPr lang="th-TH" sz="1600" b="1">
              <a:solidFill>
                <a:schemeClr val="tx1"/>
              </a:solidFill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785934" y="5318151"/>
            <a:ext cx="3127080" cy="279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chemeClr val="tx1"/>
                </a:solidFill>
              </a:rPr>
              <a:t>Destination port</a:t>
            </a:r>
            <a:endParaRPr lang="th-TH" sz="1600" b="1">
              <a:solidFill>
                <a:schemeClr val="tx1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2658854" y="5597712"/>
            <a:ext cx="3127080" cy="279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chemeClr val="tx1"/>
                </a:solidFill>
              </a:rPr>
              <a:t>Length</a:t>
            </a:r>
            <a:endParaRPr lang="th-TH" sz="1600" b="1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5785934" y="5597712"/>
            <a:ext cx="3127080" cy="2795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chemeClr val="tx1"/>
                </a:solidFill>
              </a:rPr>
              <a:t>Checksum</a:t>
            </a:r>
            <a:endParaRPr lang="th-TH" sz="1600" b="1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2658854" y="5877272"/>
            <a:ext cx="6254159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smtClean="0">
                <a:solidFill>
                  <a:schemeClr val="tx1"/>
                </a:solidFill>
              </a:rPr>
              <a:t>Data</a:t>
            </a:r>
            <a:endParaRPr lang="th-TH" sz="1600" b="1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58854" y="508518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>
                <a:latin typeface="Arial" pitchFamily="34" charset="0"/>
                <a:cs typeface="Arial" pitchFamily="34" charset="0"/>
              </a:rPr>
              <a:t>0</a:t>
            </a:r>
            <a:endParaRPr lang="th-TH" sz="1600">
              <a:latin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5116" y="508518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>
                <a:latin typeface="Arial" pitchFamily="34" charset="0"/>
                <a:cs typeface="Arial" pitchFamily="34" charset="0"/>
              </a:rPr>
              <a:t>15</a:t>
            </a:r>
            <a:endParaRPr lang="th-TH" sz="1600">
              <a:latin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25797" y="508518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>
                <a:latin typeface="Arial" pitchFamily="34" charset="0"/>
                <a:cs typeface="Arial" pitchFamily="34" charset="0"/>
              </a:rPr>
              <a:t>16</a:t>
            </a:r>
            <a:endParaRPr lang="th-TH" sz="1600">
              <a:latin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52196" y="508518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mtClean="0">
                <a:latin typeface="Arial" pitchFamily="34" charset="0"/>
                <a:cs typeface="Arial" pitchFamily="34" charset="0"/>
              </a:rPr>
              <a:t>31</a:t>
            </a:r>
            <a:endParaRPr lang="th-TH" sz="1600">
              <a:latin typeface="Arial" pitchFamily="34" charset="0"/>
            </a:endParaRPr>
          </a:p>
        </p:txBody>
      </p:sp>
      <p:cxnSp>
        <p:nvCxnSpPr>
          <p:cNvPr id="14" name="ตัวเชื่อมต่อตรง 13"/>
          <p:cNvCxnSpPr/>
          <p:nvPr/>
        </p:nvCxnSpPr>
        <p:spPr>
          <a:xfrm rot="5400000" flipH="1" flipV="1">
            <a:off x="5691881" y="5225413"/>
            <a:ext cx="187840" cy="16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ตัวเชื่อมต่อตรง 14"/>
          <p:cNvCxnSpPr/>
          <p:nvPr/>
        </p:nvCxnSpPr>
        <p:spPr>
          <a:xfrm rot="5400000" flipH="1" flipV="1">
            <a:off x="2565736" y="5224895"/>
            <a:ext cx="187840" cy="16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ตัวเชื่อมต่อตรง 15"/>
          <p:cNvCxnSpPr/>
          <p:nvPr/>
        </p:nvCxnSpPr>
        <p:spPr>
          <a:xfrm rot="5400000" flipH="1" flipV="1">
            <a:off x="8819895" y="5224895"/>
            <a:ext cx="187840" cy="16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สี่เหลี่ยมผืนผ้า 17"/>
          <p:cNvSpPr/>
          <p:nvPr/>
        </p:nvSpPr>
        <p:spPr>
          <a:xfrm>
            <a:off x="107504" y="1779078"/>
            <a:ext cx="2571505" cy="4414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chemeClr val="tx1"/>
                </a:solidFill>
              </a:rPr>
              <a:t>Source Port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19" name="สี่เหลี่ยมผืนผ้า 18"/>
          <p:cNvSpPr/>
          <p:nvPr/>
        </p:nvSpPr>
        <p:spPr>
          <a:xfrm>
            <a:off x="2679009" y="1779078"/>
            <a:ext cx="2571505" cy="4414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chemeClr val="tx1"/>
                </a:solidFill>
              </a:rPr>
              <a:t>Destination  Port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0" name="สี่เหลี่ยมผืนผ้า 19"/>
          <p:cNvSpPr/>
          <p:nvPr/>
        </p:nvSpPr>
        <p:spPr>
          <a:xfrm>
            <a:off x="107504" y="2220518"/>
            <a:ext cx="5143011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chemeClr val="tx1"/>
                </a:solidFill>
              </a:rPr>
              <a:t>Sequence  number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1" name="สี่เหลี่ยมผืนผ้า 20"/>
          <p:cNvSpPr/>
          <p:nvPr/>
        </p:nvSpPr>
        <p:spPr>
          <a:xfrm>
            <a:off x="107504" y="2661958"/>
            <a:ext cx="5143011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chemeClr val="tx1"/>
                </a:solidFill>
              </a:rPr>
              <a:t>Acknowledgement   number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2" name="สี่เหลี่ยมผืนผ้า 21"/>
          <p:cNvSpPr/>
          <p:nvPr/>
        </p:nvSpPr>
        <p:spPr>
          <a:xfrm>
            <a:off x="107504" y="3103399"/>
            <a:ext cx="668591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chemeClr val="tx1"/>
                </a:solidFill>
              </a:rPr>
              <a:t>HL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3" name="สี่เหลี่ยมผืนผ้า 22"/>
          <p:cNvSpPr/>
          <p:nvPr/>
        </p:nvSpPr>
        <p:spPr>
          <a:xfrm>
            <a:off x="776095" y="3103399"/>
            <a:ext cx="925742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chemeClr val="tx1"/>
                </a:solidFill>
              </a:rPr>
              <a:t>reserved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4" name="สี่เหลี่ยมผืนผ้า 23"/>
          <p:cNvSpPr/>
          <p:nvPr/>
        </p:nvSpPr>
        <p:spPr>
          <a:xfrm>
            <a:off x="1701837" y="3103399"/>
            <a:ext cx="977172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C</a:t>
            </a:r>
            <a:r>
              <a:rPr lang="en-US" sz="1600" smtClean="0">
                <a:solidFill>
                  <a:schemeClr val="tx1"/>
                </a:solidFill>
              </a:rPr>
              <a:t>ode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5" name="สี่เหลี่ยมผืนผ้า 24"/>
          <p:cNvSpPr/>
          <p:nvPr/>
        </p:nvSpPr>
        <p:spPr>
          <a:xfrm>
            <a:off x="2679009" y="3103399"/>
            <a:ext cx="2571505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chemeClr val="tx1"/>
                </a:solidFill>
              </a:rPr>
              <a:t>Window  size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6" name="สี่เหลี่ยมผืนผ้า 25"/>
          <p:cNvSpPr/>
          <p:nvPr/>
        </p:nvSpPr>
        <p:spPr>
          <a:xfrm>
            <a:off x="107504" y="3544839"/>
            <a:ext cx="2571505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C</a:t>
            </a:r>
            <a:r>
              <a:rPr lang="en-US" sz="1600" smtClean="0">
                <a:solidFill>
                  <a:schemeClr val="tx1"/>
                </a:solidFill>
              </a:rPr>
              <a:t>hecksum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2679009" y="3544839"/>
            <a:ext cx="2571505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chemeClr val="tx1"/>
                </a:solidFill>
              </a:rPr>
              <a:t>Urgent  pointer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107504" y="3986279"/>
            <a:ext cx="5143011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O</a:t>
            </a:r>
            <a:r>
              <a:rPr lang="en-US" sz="1600" smtClean="0">
                <a:solidFill>
                  <a:schemeClr val="tx1"/>
                </a:solidFill>
              </a:rPr>
              <a:t>ptions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107504" y="4427720"/>
            <a:ext cx="5143011" cy="44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 smtClean="0">
                <a:solidFill>
                  <a:schemeClr val="tx1"/>
                </a:solidFill>
              </a:rPr>
              <a:t>data</a:t>
            </a:r>
            <a:endParaRPr lang="th-TH" sz="1600">
              <a:solidFill>
                <a:schemeClr val="tx1"/>
              </a:solidFill>
            </a:endParaRPr>
          </a:p>
        </p:txBody>
      </p:sp>
      <p:cxnSp>
        <p:nvCxnSpPr>
          <p:cNvPr id="30" name="ตัวเชื่อมต่อตรง 29"/>
          <p:cNvCxnSpPr/>
          <p:nvPr/>
        </p:nvCxnSpPr>
        <p:spPr>
          <a:xfrm rot="5400000">
            <a:off x="-15105" y="1656442"/>
            <a:ext cx="245790" cy="5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ตัวเชื่อมต่อตรง 30"/>
          <p:cNvCxnSpPr/>
          <p:nvPr/>
        </p:nvCxnSpPr>
        <p:spPr>
          <a:xfrm rot="5400000">
            <a:off x="2556400" y="1656442"/>
            <a:ext cx="245790" cy="5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ตัวเชื่อมต่อตรง 31"/>
          <p:cNvCxnSpPr/>
          <p:nvPr/>
        </p:nvCxnSpPr>
        <p:spPr>
          <a:xfrm rot="5400000">
            <a:off x="5127906" y="1656442"/>
            <a:ext cx="245790" cy="5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7504" y="14847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0</a:t>
            </a:r>
            <a:endParaRPr lang="th-TH" sz="1800"/>
          </a:p>
        </p:txBody>
      </p:sp>
      <p:sp>
        <p:nvSpPr>
          <p:cNvPr id="34" name="TextBox 33"/>
          <p:cNvSpPr txBox="1"/>
          <p:nvPr/>
        </p:nvSpPr>
        <p:spPr>
          <a:xfrm>
            <a:off x="2318999" y="14847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15</a:t>
            </a:r>
            <a:endParaRPr lang="th-TH" sz="1800"/>
          </a:p>
        </p:txBody>
      </p:sp>
      <p:sp>
        <p:nvSpPr>
          <p:cNvPr id="35" name="TextBox 34"/>
          <p:cNvSpPr txBox="1"/>
          <p:nvPr/>
        </p:nvSpPr>
        <p:spPr>
          <a:xfrm>
            <a:off x="2679010" y="14847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16</a:t>
            </a:r>
            <a:endParaRPr lang="th-TH" sz="1800"/>
          </a:p>
        </p:txBody>
      </p:sp>
      <p:sp>
        <p:nvSpPr>
          <p:cNvPr id="36" name="TextBox 35"/>
          <p:cNvSpPr txBox="1"/>
          <p:nvPr/>
        </p:nvSpPr>
        <p:spPr>
          <a:xfrm>
            <a:off x="4890504" y="14847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mtClean="0"/>
              <a:t>31</a:t>
            </a:r>
            <a:endParaRPr lang="th-TH" sz="1800"/>
          </a:p>
        </p:txBody>
      </p:sp>
      <p:sp>
        <p:nvSpPr>
          <p:cNvPr id="37" name="TextBox 36"/>
          <p:cNvSpPr txBox="1"/>
          <p:nvPr/>
        </p:nvSpPr>
        <p:spPr>
          <a:xfrm>
            <a:off x="5364088" y="2833772"/>
            <a:ext cx="1860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TCP header</a:t>
            </a:r>
            <a:endParaRPr lang="th-TH"/>
          </a:p>
        </p:txBody>
      </p:sp>
      <p:sp>
        <p:nvSpPr>
          <p:cNvPr id="38" name="TextBox 37"/>
          <p:cNvSpPr txBox="1"/>
          <p:nvPr/>
        </p:nvSpPr>
        <p:spPr>
          <a:xfrm>
            <a:off x="683568" y="5589240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UDP header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ตัวอย่างการส่งข้อมูลในระบบเครือข่าย</a:t>
            </a:r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043608" y="1573229"/>
            <a:ext cx="7200800" cy="5096132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5" name="สี่เหลี่ยมผืนผ้า 4"/>
          <p:cNvSpPr/>
          <p:nvPr/>
        </p:nvSpPr>
        <p:spPr>
          <a:xfrm>
            <a:off x="1043608" y="1556792"/>
            <a:ext cx="1440160" cy="158417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1331640" y="3212976"/>
            <a:ext cx="3600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D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971600" y="3212976"/>
            <a:ext cx="360040" cy="288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T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8" name="สี่เหลี่ยมผืนผ้า 7"/>
          <p:cNvSpPr/>
          <p:nvPr/>
        </p:nvSpPr>
        <p:spPr>
          <a:xfrm>
            <a:off x="611560" y="3212976"/>
            <a:ext cx="360040" cy="288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I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251520" y="3212976"/>
            <a:ext cx="360040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4932040" y="1988840"/>
            <a:ext cx="3600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D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4572000" y="1988840"/>
            <a:ext cx="360040" cy="288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T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16" name="สี่เหลี่ยมผืนผ้า 15"/>
          <p:cNvSpPr/>
          <p:nvPr/>
        </p:nvSpPr>
        <p:spPr>
          <a:xfrm>
            <a:off x="4211960" y="1988840"/>
            <a:ext cx="360040" cy="288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I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17" name="สี่เหลี่ยมผืนผ้า 16"/>
          <p:cNvSpPr/>
          <p:nvPr/>
        </p:nvSpPr>
        <p:spPr>
          <a:xfrm>
            <a:off x="3851920" y="1988840"/>
            <a:ext cx="360040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27" name="สี่เหลี่ยมผืนผ้า 26"/>
          <p:cNvSpPr/>
          <p:nvPr/>
        </p:nvSpPr>
        <p:spPr>
          <a:xfrm>
            <a:off x="4932040" y="3356992"/>
            <a:ext cx="3600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D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28" name="สี่เหลี่ยมผืนผ้า 27"/>
          <p:cNvSpPr/>
          <p:nvPr/>
        </p:nvSpPr>
        <p:spPr>
          <a:xfrm>
            <a:off x="4572000" y="3356992"/>
            <a:ext cx="360040" cy="288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T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29" name="สี่เหลี่ยมผืนผ้า 28"/>
          <p:cNvSpPr/>
          <p:nvPr/>
        </p:nvSpPr>
        <p:spPr>
          <a:xfrm>
            <a:off x="4211960" y="3356992"/>
            <a:ext cx="360040" cy="288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I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0" name="สี่เหลี่ยมผืนผ้า 29"/>
          <p:cNvSpPr/>
          <p:nvPr/>
        </p:nvSpPr>
        <p:spPr>
          <a:xfrm>
            <a:off x="3851920" y="3356992"/>
            <a:ext cx="360040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1" name="สี่เหลี่ยมผืนผ้า 30"/>
          <p:cNvSpPr/>
          <p:nvPr/>
        </p:nvSpPr>
        <p:spPr>
          <a:xfrm>
            <a:off x="4283968" y="5949280"/>
            <a:ext cx="3600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D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2" name="สี่เหลี่ยมผืนผ้า 31"/>
          <p:cNvSpPr/>
          <p:nvPr/>
        </p:nvSpPr>
        <p:spPr>
          <a:xfrm>
            <a:off x="3923928" y="5949280"/>
            <a:ext cx="360040" cy="288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T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3" name="สี่เหลี่ยมผืนผ้า 32"/>
          <p:cNvSpPr/>
          <p:nvPr/>
        </p:nvSpPr>
        <p:spPr>
          <a:xfrm>
            <a:off x="3563888" y="5949280"/>
            <a:ext cx="360040" cy="288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I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4" name="สี่เหลี่ยมผืนผ้า 33"/>
          <p:cNvSpPr/>
          <p:nvPr/>
        </p:nvSpPr>
        <p:spPr>
          <a:xfrm>
            <a:off x="3203848" y="5949280"/>
            <a:ext cx="360040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5" name="สี่เหลี่ยมผืนผ้า 34"/>
          <p:cNvSpPr/>
          <p:nvPr/>
        </p:nvSpPr>
        <p:spPr>
          <a:xfrm>
            <a:off x="1691680" y="5949280"/>
            <a:ext cx="36004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D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6" name="สี่เหลี่ยมผืนผ้า 35"/>
          <p:cNvSpPr/>
          <p:nvPr/>
        </p:nvSpPr>
        <p:spPr>
          <a:xfrm>
            <a:off x="1331640" y="5949280"/>
            <a:ext cx="360040" cy="288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T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7" name="สี่เหลี่ยมผืนผ้า 36"/>
          <p:cNvSpPr/>
          <p:nvPr/>
        </p:nvSpPr>
        <p:spPr>
          <a:xfrm>
            <a:off x="971600" y="5949280"/>
            <a:ext cx="360040" cy="288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I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8" name="สี่เหลี่ยมผืนผ้า 37"/>
          <p:cNvSpPr/>
          <p:nvPr/>
        </p:nvSpPr>
        <p:spPr>
          <a:xfrm>
            <a:off x="611560" y="5949280"/>
            <a:ext cx="360040" cy="2880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9" name="สี่เหลี่ยมผืนผ้า 38"/>
          <p:cNvSpPr/>
          <p:nvPr/>
        </p:nvSpPr>
        <p:spPr>
          <a:xfrm>
            <a:off x="971600" y="4314868"/>
            <a:ext cx="1440160" cy="187220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xit" presetSubtype="10" dur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" presetClass="exit" presetSubtype="10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" presetClass="exit" presetSubtype="10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xit" presetSubtype="10" dur="5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" presetClass="exit" presetSubtype="10" dur="5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" presetClass="exit" presetSubtype="10" dur="2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" presetClass="exit" presetSubtype="10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" presetClass="exit" presetSubtype="10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5" presetClass="exit" presetSubtype="10" dur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" presetClass="entr" presetSubtype="10" dur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xit" presetSubtype="10" dur="1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3" presetClass="exit" presetSubtype="10" dur="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3" presetClass="exit" presetSubtype="10" dur="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" presetClass="exit" presetSubtype="10" dur="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6" grpId="0"/>
      <p:bldP spid="37" grpId="0"/>
      <p:bldP spid="38" grpId="0"/>
      <p:bldP spid="3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การใช้งานของพอร์ท</a:t>
            </a:r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91880" y="3501008"/>
            <a:ext cx="1872208" cy="1872208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7544" y="2132856"/>
            <a:ext cx="792334" cy="764420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t="36000" b="37750"/>
          <a:stretch>
            <a:fillRect/>
          </a:stretch>
        </p:blipFill>
        <p:spPr bwMode="auto">
          <a:xfrm>
            <a:off x="1547664" y="2204864"/>
            <a:ext cx="2417440" cy="634569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139952" y="1988840"/>
            <a:ext cx="878210" cy="878210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 t="27320" b="27320"/>
          <a:stretch>
            <a:fillRect/>
          </a:stretch>
        </p:blipFill>
        <p:spPr bwMode="auto">
          <a:xfrm>
            <a:off x="5259288" y="2054165"/>
            <a:ext cx="1760984" cy="798771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7164288" y="2008832"/>
            <a:ext cx="1722661" cy="844104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10" name="ลูกศรลง 9"/>
          <p:cNvSpPr/>
          <p:nvPr/>
        </p:nvSpPr>
        <p:spPr>
          <a:xfrm rot="10800000">
            <a:off x="3995936" y="5373216"/>
            <a:ext cx="1224136" cy="11521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grpSp>
        <p:nvGrpSpPr>
          <p:cNvPr id="14" name="กลุ่ม 13"/>
          <p:cNvGrpSpPr/>
          <p:nvPr/>
        </p:nvGrpSpPr>
        <p:grpSpPr>
          <a:xfrm>
            <a:off x="5364088" y="5661248"/>
            <a:ext cx="1584176" cy="720080"/>
            <a:chOff x="5796136" y="5949280"/>
            <a:chExt cx="720080" cy="288032"/>
          </a:xfrm>
        </p:grpSpPr>
        <p:sp>
          <p:nvSpPr>
            <p:cNvPr id="12" name="สี่เหลี่ยมผืนผ้า 11"/>
            <p:cNvSpPr/>
            <p:nvPr/>
          </p:nvSpPr>
          <p:spPr>
            <a:xfrm>
              <a:off x="6156176" y="5949280"/>
              <a:ext cx="360040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smtClean="0">
                  <a:solidFill>
                    <a:schemeClr val="tx1"/>
                  </a:solidFill>
                </a:rPr>
                <a:t>Data</a:t>
              </a:r>
              <a:endParaRPr lang="th-TH">
                <a:solidFill>
                  <a:schemeClr val="tx1"/>
                </a:solidFill>
              </a:endParaRPr>
            </a:p>
          </p:txBody>
        </p:sp>
        <p:sp>
          <p:nvSpPr>
            <p:cNvPr id="13" name="สี่เหลี่ยมผืนผ้า 12"/>
            <p:cNvSpPr/>
            <p:nvPr/>
          </p:nvSpPr>
          <p:spPr>
            <a:xfrm>
              <a:off x="5796136" y="5949280"/>
              <a:ext cx="360040" cy="28803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TCP</a:t>
              </a:r>
              <a:endParaRPr lang="th-TH"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ลูกศรเชื่อมต่อแบบตรง 15"/>
          <p:cNvCxnSpPr/>
          <p:nvPr/>
        </p:nvCxnSpPr>
        <p:spPr>
          <a:xfrm rot="10800000">
            <a:off x="1187624" y="2924944"/>
            <a:ext cx="2808312" cy="8640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ลูกศรเชื่อมต่อแบบตรง 17"/>
          <p:cNvCxnSpPr/>
          <p:nvPr/>
        </p:nvCxnSpPr>
        <p:spPr>
          <a:xfrm rot="10800000">
            <a:off x="3203848" y="2924944"/>
            <a:ext cx="864096" cy="72008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ลูกศรเชื่อมต่อแบบตรง 19"/>
          <p:cNvCxnSpPr/>
          <p:nvPr/>
        </p:nvCxnSpPr>
        <p:spPr>
          <a:xfrm rot="5400000" flipH="1" flipV="1">
            <a:off x="4355976" y="3212976"/>
            <a:ext cx="432048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ลูกศรเชื่อมต่อแบบตรง 21"/>
          <p:cNvCxnSpPr/>
          <p:nvPr/>
        </p:nvCxnSpPr>
        <p:spPr>
          <a:xfrm flipV="1">
            <a:off x="5076056" y="2924944"/>
            <a:ext cx="936104" cy="64807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 flipV="1">
            <a:off x="5292080" y="2924944"/>
            <a:ext cx="2592288" cy="86409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724128" y="3861048"/>
            <a:ext cx="2880320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r>
              <a:rPr lang="th-TH" smtClean="0"/>
              <a:t>ดูที่หมายเลขพอร์ทของชั้น </a:t>
            </a:r>
            <a:r>
              <a:rPr lang="en-US" smtClean="0"/>
              <a:t>Transport </a:t>
            </a:r>
            <a:r>
              <a:rPr lang="th-TH" smtClean="0"/>
              <a:t>เพื่อเลือกส่ง </a:t>
            </a:r>
            <a:r>
              <a:rPr lang="en-US" smtClean="0"/>
              <a:t>Application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หมายเลขพอร์ท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81128"/>
          </a:xfrm>
        </p:spPr>
        <p:txBody>
          <a:bodyPr>
            <a:normAutofit fontScale="92500"/>
          </a:bodyPr>
          <a:lstStyle/>
          <a:p>
            <a:r>
              <a:rPr lang="en-US" sz="2400" smtClean="0">
                <a:latin typeface="+mj-lt"/>
                <a:ea typeface="Verdana" pitchFamily="34" charset="0"/>
              </a:rPr>
              <a:t>Port </a:t>
            </a:r>
            <a:r>
              <a:rPr lang="th-TH" sz="2400" smtClean="0">
                <a:latin typeface="+mj-lt"/>
                <a:ea typeface="Verdana" pitchFamily="34" charset="0"/>
              </a:rPr>
              <a:t>จะเป็นจำนวนเต็มขนาด 16 </a:t>
            </a:r>
            <a:r>
              <a:rPr lang="en-US" sz="2400" smtClean="0">
                <a:latin typeface="+mj-lt"/>
                <a:ea typeface="Verdana" pitchFamily="34" charset="0"/>
              </a:rPr>
              <a:t>bits (1-65535)</a:t>
            </a:r>
          </a:p>
          <a:p>
            <a:r>
              <a:rPr lang="en-US" sz="2400" smtClean="0">
                <a:latin typeface="+mj-lt"/>
                <a:ea typeface="Verdana" pitchFamily="34" charset="0"/>
              </a:rPr>
              <a:t>Port </a:t>
            </a:r>
            <a:r>
              <a:rPr lang="th-TH" sz="2400" smtClean="0">
                <a:latin typeface="+mj-lt"/>
                <a:ea typeface="Verdana" pitchFamily="34" charset="0"/>
              </a:rPr>
              <a:t>หมายเลข 1 – 1023 ถูกสงวนไว้เพื่อบริการของระบบ เรียกว่า </a:t>
            </a:r>
            <a:r>
              <a:rPr lang="en-US" sz="2400" smtClean="0">
                <a:latin typeface="+mj-lt"/>
                <a:ea typeface="Verdana" pitchFamily="34" charset="0"/>
              </a:rPr>
              <a:t>“well-known ports”</a:t>
            </a:r>
          </a:p>
          <a:p>
            <a:r>
              <a:rPr lang="th-TH" sz="2400" smtClean="0">
                <a:latin typeface="+mj-lt"/>
                <a:ea typeface="Verdana" pitchFamily="34" charset="0"/>
              </a:rPr>
              <a:t>ตัวอย่างของ </a:t>
            </a:r>
            <a:r>
              <a:rPr lang="en-US" sz="2400" smtClean="0">
                <a:ea typeface="Verdana" pitchFamily="34" charset="0"/>
              </a:rPr>
              <a:t>Port 1-1023 </a:t>
            </a:r>
            <a:r>
              <a:rPr lang="th-TH" sz="2400" smtClean="0">
                <a:latin typeface="+mj-lt"/>
                <a:ea typeface="Verdana" pitchFamily="34" charset="0"/>
              </a:rPr>
              <a:t>ที่ถูกสงวนไว้เพื่อบริการต่างๆ เช่น</a:t>
            </a:r>
          </a:p>
          <a:p>
            <a:pPr lvl="1"/>
            <a:r>
              <a:rPr lang="en-US" sz="2000" b="1" smtClean="0">
                <a:latin typeface="+mj-lt"/>
                <a:ea typeface="Verdana" pitchFamily="34" charset="0"/>
              </a:rPr>
              <a:t>Port 20,21 </a:t>
            </a:r>
            <a:r>
              <a:rPr lang="en-US" sz="2000" smtClean="0">
                <a:latin typeface="+mj-lt"/>
                <a:ea typeface="Verdana" pitchFamily="34" charset="0"/>
              </a:rPr>
              <a:t>: FTP (File Transfer Protocol)</a:t>
            </a:r>
          </a:p>
          <a:p>
            <a:pPr lvl="1"/>
            <a:r>
              <a:rPr lang="en-US" sz="2000" b="1" smtClean="0">
                <a:latin typeface="+mj-lt"/>
                <a:ea typeface="Verdana" pitchFamily="34" charset="0"/>
              </a:rPr>
              <a:t>Port 23      </a:t>
            </a:r>
            <a:r>
              <a:rPr lang="en-US" sz="2000" smtClean="0">
                <a:latin typeface="+mj-lt"/>
                <a:ea typeface="Verdana" pitchFamily="34" charset="0"/>
              </a:rPr>
              <a:t>: Telnet</a:t>
            </a:r>
          </a:p>
          <a:p>
            <a:pPr lvl="1"/>
            <a:r>
              <a:rPr lang="en-US" sz="2000" b="1" smtClean="0">
                <a:latin typeface="+mj-lt"/>
                <a:ea typeface="Verdana" pitchFamily="34" charset="0"/>
              </a:rPr>
              <a:t>Port 25      </a:t>
            </a:r>
            <a:r>
              <a:rPr lang="en-US" sz="2000" smtClean="0">
                <a:latin typeface="+mj-lt"/>
                <a:ea typeface="Verdana" pitchFamily="34" charset="0"/>
              </a:rPr>
              <a:t>: SMTP (Simple Mail Transfer Protocol)</a:t>
            </a:r>
          </a:p>
          <a:p>
            <a:pPr lvl="1"/>
            <a:r>
              <a:rPr lang="en-US" sz="2000" b="1" smtClean="0">
                <a:latin typeface="+mj-lt"/>
                <a:ea typeface="Verdana" pitchFamily="34" charset="0"/>
              </a:rPr>
              <a:t>Port 53      </a:t>
            </a:r>
            <a:r>
              <a:rPr lang="en-US" sz="2000" smtClean="0">
                <a:latin typeface="+mj-lt"/>
                <a:ea typeface="Verdana" pitchFamily="34" charset="0"/>
              </a:rPr>
              <a:t>: Domain</a:t>
            </a:r>
          </a:p>
          <a:p>
            <a:pPr lvl="1"/>
            <a:r>
              <a:rPr lang="en-US" sz="2000" b="1" smtClean="0">
                <a:latin typeface="+mj-lt"/>
                <a:ea typeface="Verdana" pitchFamily="34" charset="0"/>
              </a:rPr>
              <a:t>Port 80      </a:t>
            </a:r>
            <a:r>
              <a:rPr lang="en-US" sz="2000" smtClean="0">
                <a:latin typeface="+mj-lt"/>
                <a:ea typeface="Verdana" pitchFamily="34" charset="0"/>
              </a:rPr>
              <a:t>: HTTP (HyperText Transfer Protocol)</a:t>
            </a:r>
          </a:p>
          <a:p>
            <a:pPr lvl="1"/>
            <a:r>
              <a:rPr lang="en-US" sz="2000" b="1" smtClean="0">
                <a:latin typeface="+mj-lt"/>
                <a:ea typeface="Verdana" pitchFamily="34" charset="0"/>
              </a:rPr>
              <a:t>Port 110     </a:t>
            </a:r>
            <a:r>
              <a:rPr lang="en-US" sz="2000" smtClean="0">
                <a:latin typeface="+mj-lt"/>
                <a:ea typeface="Verdana" pitchFamily="34" charset="0"/>
              </a:rPr>
              <a:t>: POP3 (Post Office Protocol version 3)</a:t>
            </a:r>
            <a:endParaRPr lang="en-US" sz="2000" smtClean="0">
              <a:latin typeface="Verdana" pitchFamily="34" charset="0"/>
              <a:ea typeface="Verdana" pitchFamily="34" charset="0"/>
            </a:endParaRPr>
          </a:p>
          <a:p>
            <a:r>
              <a:rPr lang="en-US" sz="2400" smtClean="0">
                <a:latin typeface="Verdana" pitchFamily="34" charset="0"/>
                <a:ea typeface="Verdana" pitchFamily="34" charset="0"/>
              </a:rPr>
              <a:t>Well-known ports </a:t>
            </a:r>
            <a:r>
              <a:rPr lang="th-TH" sz="2400" smtClean="0">
                <a:latin typeface="Verdana" pitchFamily="34" charset="0"/>
                <a:ea typeface="Verdana" pitchFamily="34" charset="0"/>
              </a:rPr>
              <a:t>ถูกกำหนดไว้ในไฟล์</a:t>
            </a:r>
          </a:p>
          <a:p>
            <a:pPr lvl="1"/>
            <a:r>
              <a:rPr lang="en-US" sz="2000" b="1" smtClean="0">
                <a:latin typeface="+mj-lt"/>
                <a:ea typeface="Verdana" pitchFamily="34" charset="0"/>
              </a:rPr>
              <a:t>Windows   -&gt;  </a:t>
            </a:r>
            <a:r>
              <a:rPr lang="en-US" sz="2000" smtClean="0">
                <a:latin typeface="+mj-lt"/>
                <a:ea typeface="Verdana" pitchFamily="34" charset="0"/>
              </a:rPr>
              <a:t>C:\WINDOWS\system32\drivers\etc</a:t>
            </a:r>
          </a:p>
          <a:p>
            <a:pPr lvl="1"/>
            <a:r>
              <a:rPr lang="en-US" sz="2000" b="1" smtClean="0">
                <a:latin typeface="+mj-lt"/>
                <a:ea typeface="Verdana" pitchFamily="34" charset="0"/>
              </a:rPr>
              <a:t>Linux         -&gt;  </a:t>
            </a:r>
            <a:r>
              <a:rPr lang="en-US" sz="2000" smtClean="0">
                <a:latin typeface="+mj-lt"/>
                <a:ea typeface="Verdana" pitchFamily="34" charset="0"/>
              </a:rPr>
              <a:t>/etc/service</a:t>
            </a:r>
            <a:endParaRPr lang="th-TH" sz="2000" smtClean="0">
              <a:latin typeface="+mj-lt"/>
              <a:ea typeface="Verdana" pitchFamily="34" charset="0"/>
            </a:endParaRPr>
          </a:p>
          <a:p>
            <a:endParaRPr lang="en-US" sz="2400" smtClean="0">
              <a:ea typeface="Verdana" pitchFamily="34" charset="0"/>
            </a:endParaRPr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1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IP Address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600200"/>
            <a:ext cx="8370512" cy="4495800"/>
          </a:xfrm>
        </p:spPr>
        <p:txBody>
          <a:bodyPr/>
          <a:lstStyle/>
          <a:p>
            <a:r>
              <a:rPr lang="en-US" smtClean="0"/>
              <a:t>IP Address </a:t>
            </a:r>
            <a:r>
              <a:rPr lang="th-TH" smtClean="0"/>
              <a:t>เปรียบเสมือนเลขที่บ้านของเครื่องคอมพิวเตอร์ </a:t>
            </a:r>
          </a:p>
          <a:p>
            <a:r>
              <a:rPr lang="th-TH" smtClean="0"/>
              <a:t>เมื่อมีการเชื่อมต่อกันระหว่างเครื่องจำเป็นต้องใช้หมายเลข </a:t>
            </a:r>
            <a:r>
              <a:rPr lang="en-US" smtClean="0"/>
              <a:t>IP </a:t>
            </a:r>
            <a:r>
              <a:rPr lang="th-TH" smtClean="0"/>
              <a:t>เพื่อระบุตัวตน</a:t>
            </a:r>
          </a:p>
          <a:p>
            <a:r>
              <a:rPr lang="th-TH" smtClean="0"/>
              <a:t>ในทางปฎิบัติการจำหมายเลข </a:t>
            </a:r>
            <a:r>
              <a:rPr lang="en-US" smtClean="0"/>
              <a:t>IP </a:t>
            </a:r>
            <a:r>
              <a:rPr lang="th-TH" smtClean="0"/>
              <a:t>เพื่อติดต่อไปเครื่องอื่นนั้นไม่สะดวก จึงมีบริการที่ชื่อ </a:t>
            </a:r>
            <a:r>
              <a:rPr lang="en-US" smtClean="0"/>
              <a:t>DNS (Domain name system) </a:t>
            </a:r>
            <a:r>
              <a:rPr lang="th-TH" smtClean="0"/>
              <a:t>เข้ามาช่วย</a:t>
            </a:r>
          </a:p>
          <a:p>
            <a:r>
              <a:rPr lang="en-US" smtClean="0"/>
              <a:t>DNS </a:t>
            </a:r>
            <a:r>
              <a:rPr lang="th-TH" smtClean="0"/>
              <a:t>ทำหน้าที่แปลงจากชื่อ </a:t>
            </a:r>
            <a:r>
              <a:rPr lang="en-US" smtClean="0"/>
              <a:t>host </a:t>
            </a:r>
            <a:r>
              <a:rPr lang="th-TH" smtClean="0"/>
              <a:t>ให้เป็น </a:t>
            </a:r>
            <a:r>
              <a:rPr lang="en-US" smtClean="0"/>
              <a:t>IP </a:t>
            </a:r>
            <a:r>
              <a:rPr lang="th-TH" smtClean="0"/>
              <a:t>และแปลงจากหมายเลข </a:t>
            </a:r>
            <a:r>
              <a:rPr lang="en-US" smtClean="0"/>
              <a:t>IP </a:t>
            </a:r>
            <a:r>
              <a:rPr lang="th-TH" smtClean="0"/>
              <a:t>ให้เป็นชื่อ </a:t>
            </a:r>
            <a:r>
              <a:rPr lang="en-US" smtClean="0"/>
              <a:t>host</a:t>
            </a:r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1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การทำงานของ </a:t>
            </a:r>
            <a:r>
              <a:rPr lang="en-US" smtClean="0"/>
              <a:t>DNS</a:t>
            </a:r>
            <a:endParaRPr lang="th-TH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92108" y="2872886"/>
            <a:ext cx="5877064" cy="142876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635578" y="2229944"/>
            <a:ext cx="2112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Name Server</a:t>
            </a:r>
            <a:endParaRPr lang="th-TH" b="1"/>
          </a:p>
        </p:txBody>
      </p:sp>
      <p:sp>
        <p:nvSpPr>
          <p:cNvPr id="6" name="TextBox 5"/>
          <p:cNvSpPr txBox="1"/>
          <p:nvPr/>
        </p:nvSpPr>
        <p:spPr>
          <a:xfrm>
            <a:off x="706224" y="2587134"/>
            <a:ext cx="17346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Client (PC)</a:t>
            </a:r>
            <a:endParaRPr lang="th-TH" b="1"/>
          </a:p>
        </p:txBody>
      </p:sp>
      <p:sp>
        <p:nvSpPr>
          <p:cNvPr id="7" name="ลูกศรลง 6"/>
          <p:cNvSpPr/>
          <p:nvPr/>
        </p:nvSpPr>
        <p:spPr>
          <a:xfrm>
            <a:off x="2349298" y="1801316"/>
            <a:ext cx="500066" cy="9286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2777926" y="1801316"/>
            <a:ext cx="3637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http://cit.kmutnb.ac.th</a:t>
            </a:r>
            <a:endParaRPr lang="th-TH"/>
          </a:p>
        </p:txBody>
      </p:sp>
      <p:sp>
        <p:nvSpPr>
          <p:cNvPr id="10" name="ลูกศรขวา 9"/>
          <p:cNvSpPr/>
          <p:nvPr/>
        </p:nvSpPr>
        <p:spPr>
          <a:xfrm>
            <a:off x="3349430" y="3230076"/>
            <a:ext cx="328614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1" name="ลูกศรขวา 10"/>
          <p:cNvSpPr/>
          <p:nvPr/>
        </p:nvSpPr>
        <p:spPr>
          <a:xfrm rot="10800000">
            <a:off x="3349430" y="4021023"/>
            <a:ext cx="3286148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2" name="ลูกศรลง 11"/>
          <p:cNvSpPr/>
          <p:nvPr/>
        </p:nvSpPr>
        <p:spPr>
          <a:xfrm>
            <a:off x="2420736" y="4594238"/>
            <a:ext cx="500066" cy="16430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3563744" y="2944324"/>
            <a:ext cx="2658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</a:t>
            </a:r>
            <a:r>
              <a:rPr lang="en-US" smtClean="0"/>
              <a:t>it.kmutnb.ac.th </a:t>
            </a:r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2975710" y="5242310"/>
            <a:ext cx="2904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IP = 202.44.36.20</a:t>
            </a:r>
            <a:endParaRPr lang="th-TH"/>
          </a:p>
        </p:txBody>
      </p:sp>
      <p:sp>
        <p:nvSpPr>
          <p:cNvPr id="15" name="TextBox 14"/>
          <p:cNvSpPr txBox="1"/>
          <p:nvPr/>
        </p:nvSpPr>
        <p:spPr>
          <a:xfrm>
            <a:off x="4063810" y="3663833"/>
            <a:ext cx="2185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202.44.36.20 </a:t>
            </a:r>
            <a:endParaRPr lang="th-TH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การหาหมายเลข </a:t>
            </a:r>
            <a:r>
              <a:rPr lang="en-US" smtClean="0"/>
              <a:t>IP </a:t>
            </a:r>
            <a:r>
              <a:rPr lang="th-TH" smtClean="0"/>
              <a:t>ด้วยภาษา </a:t>
            </a:r>
            <a:r>
              <a:rPr lang="en-US" smtClean="0"/>
              <a:t>Java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จะใช้ </a:t>
            </a:r>
            <a:r>
              <a:rPr lang="en-US" smtClean="0"/>
              <a:t>class InetAddress </a:t>
            </a:r>
            <a:r>
              <a:rPr lang="th-TH" smtClean="0"/>
              <a:t>ซึ่งมี </a:t>
            </a:r>
            <a:r>
              <a:rPr lang="en-US" smtClean="0"/>
              <a:t>static </a:t>
            </a:r>
            <a:r>
              <a:rPr lang="th-TH" smtClean="0"/>
              <a:t>เมธอดคือ</a:t>
            </a:r>
          </a:p>
          <a:p>
            <a:pPr lvl="1"/>
            <a:r>
              <a:rPr lang="en-US" smtClean="0"/>
              <a:t>public  static  </a:t>
            </a:r>
            <a:r>
              <a:rPr lang="en-US" err="1" smtClean="0">
                <a:solidFill>
                  <a:srgbClr val="0070C0"/>
                </a:solidFill>
              </a:rPr>
              <a:t>InetAddress</a:t>
            </a:r>
            <a:r>
              <a:rPr lang="en-US" smtClean="0"/>
              <a:t>  </a:t>
            </a:r>
            <a:r>
              <a:rPr lang="en-US" err="1" smtClean="0">
                <a:solidFill>
                  <a:srgbClr val="FF0000"/>
                </a:solidFill>
              </a:rPr>
              <a:t>getByName</a:t>
            </a:r>
            <a:r>
              <a:rPr lang="en-US" smtClean="0"/>
              <a:t>(String hostname) throws   </a:t>
            </a:r>
            <a:r>
              <a:rPr lang="en-US" err="1" smtClean="0">
                <a:solidFill>
                  <a:schemeClr val="accent4">
                    <a:lumMod val="75000"/>
                  </a:schemeClr>
                </a:solidFill>
              </a:rPr>
              <a:t>UnknownHostException</a:t>
            </a:r>
            <a:endParaRPr lang="en-US" smtClean="0">
              <a:solidFill>
                <a:schemeClr val="accent4">
                  <a:lumMod val="75000"/>
                </a:schemeClr>
              </a:solidFill>
            </a:endParaRPr>
          </a:p>
          <a:p>
            <a:pPr lvl="2"/>
            <a:r>
              <a:rPr lang="th-TH" smtClean="0"/>
              <a:t>คืน </a:t>
            </a:r>
            <a:r>
              <a:rPr lang="en-US" smtClean="0"/>
              <a:t>object </a:t>
            </a:r>
            <a:r>
              <a:rPr lang="th-TH" smtClean="0"/>
              <a:t>ของ </a:t>
            </a:r>
            <a:r>
              <a:rPr lang="en-US" err="1" smtClean="0"/>
              <a:t>InetAddress </a:t>
            </a:r>
            <a:r>
              <a:rPr lang="th-TH" smtClean="0"/>
              <a:t>ที่เก็บข้อมูลของ </a:t>
            </a:r>
            <a:r>
              <a:rPr lang="en-US" smtClean="0"/>
              <a:t>hostname</a:t>
            </a:r>
          </a:p>
          <a:p>
            <a:pPr lvl="1"/>
            <a:r>
              <a:rPr lang="en-US" smtClean="0"/>
              <a:t>public  static  </a:t>
            </a:r>
            <a:r>
              <a:rPr lang="en-US" err="1" smtClean="0">
                <a:solidFill>
                  <a:srgbClr val="0070C0"/>
                </a:solidFill>
              </a:rPr>
              <a:t>InetAddress[ ]  </a:t>
            </a:r>
            <a:r>
              <a:rPr lang="en-US" err="1" smtClean="0">
                <a:solidFill>
                  <a:srgbClr val="FF0000"/>
                </a:solidFill>
              </a:rPr>
              <a:t>getAllByName</a:t>
            </a:r>
            <a:r>
              <a:rPr lang="en-US" smtClean="0"/>
              <a:t>(String hostname)  throws   </a:t>
            </a:r>
            <a:r>
              <a:rPr lang="en-US" err="1" smtClean="0">
                <a:solidFill>
                  <a:schemeClr val="accent4">
                    <a:lumMod val="75000"/>
                  </a:schemeClr>
                </a:solidFill>
              </a:rPr>
              <a:t>UnknownHostException</a:t>
            </a:r>
            <a:endParaRPr lang="en-US" smtClean="0">
              <a:solidFill>
                <a:schemeClr val="accent4">
                  <a:lumMod val="75000"/>
                </a:schemeClr>
              </a:solidFill>
            </a:endParaRPr>
          </a:p>
          <a:p>
            <a:pPr lvl="2"/>
            <a:r>
              <a:rPr lang="th-TH" smtClean="0"/>
              <a:t>คืน </a:t>
            </a:r>
            <a:r>
              <a:rPr lang="en-US" smtClean="0"/>
              <a:t>array object </a:t>
            </a:r>
            <a:r>
              <a:rPr lang="th-TH" smtClean="0"/>
              <a:t>ของ </a:t>
            </a:r>
            <a:r>
              <a:rPr lang="en-US" err="1" smtClean="0"/>
              <a:t>InetAddress  </a:t>
            </a:r>
            <a:r>
              <a:rPr lang="th-TH" smtClean="0"/>
              <a:t>ที่เก็บข้อมูลของ </a:t>
            </a:r>
            <a:r>
              <a:rPr lang="en-US" smtClean="0"/>
              <a:t>hostname</a:t>
            </a:r>
          </a:p>
          <a:p>
            <a:pPr lvl="1"/>
            <a:r>
              <a:rPr lang="en-US" smtClean="0"/>
              <a:t>public  static  </a:t>
            </a:r>
            <a:r>
              <a:rPr lang="en-US" err="1" smtClean="0">
                <a:solidFill>
                  <a:srgbClr val="0070C0"/>
                </a:solidFill>
              </a:rPr>
              <a:t>InetAddress</a:t>
            </a:r>
            <a:r>
              <a:rPr lang="en-US" smtClean="0"/>
              <a:t>  </a:t>
            </a:r>
            <a:r>
              <a:rPr lang="en-US" err="1" smtClean="0">
                <a:solidFill>
                  <a:srgbClr val="FF0000"/>
                </a:solidFill>
              </a:rPr>
              <a:t>getLocalHost( ) </a:t>
            </a:r>
            <a:r>
              <a:rPr lang="en-US" smtClean="0"/>
              <a:t>throws   </a:t>
            </a:r>
            <a:r>
              <a:rPr lang="en-US" err="1" smtClean="0">
                <a:solidFill>
                  <a:schemeClr val="accent4">
                    <a:lumMod val="75000"/>
                  </a:schemeClr>
                </a:solidFill>
              </a:rPr>
              <a:t>UnknownHostException</a:t>
            </a:r>
            <a:endParaRPr lang="en-US" smtClean="0">
              <a:solidFill>
                <a:schemeClr val="accent4">
                  <a:lumMod val="75000"/>
                </a:schemeClr>
              </a:solidFill>
            </a:endParaRPr>
          </a:p>
          <a:p>
            <a:pPr lvl="2"/>
            <a:r>
              <a:rPr lang="th-TH" smtClean="0"/>
              <a:t>คืน </a:t>
            </a:r>
            <a:r>
              <a:rPr lang="en-US" smtClean="0"/>
              <a:t>object </a:t>
            </a:r>
            <a:r>
              <a:rPr lang="th-TH" smtClean="0"/>
              <a:t>ของ </a:t>
            </a:r>
            <a:r>
              <a:rPr lang="en-US" err="1" smtClean="0"/>
              <a:t>InetAddress </a:t>
            </a:r>
            <a:r>
              <a:rPr lang="th-TH" smtClean="0"/>
              <a:t>ที่เก็บข้อมูลของ </a:t>
            </a:r>
            <a:r>
              <a:rPr lang="en-US" err="1" smtClean="0"/>
              <a:t>localhost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InetAddress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ใน </a:t>
            </a:r>
            <a:r>
              <a:rPr lang="en-US" smtClean="0"/>
              <a:t>class InetAddress </a:t>
            </a:r>
            <a:r>
              <a:rPr lang="th-TH" smtClean="0"/>
              <a:t>เองมีเมธอดที่ใช้ดึงข้อมูลออกมากคือ</a:t>
            </a:r>
          </a:p>
          <a:p>
            <a:pPr lvl="1"/>
            <a:r>
              <a:rPr lang="en-US" smtClean="0"/>
              <a:t>public  String  getHostName()</a:t>
            </a:r>
          </a:p>
          <a:p>
            <a:pPr lvl="2"/>
            <a:r>
              <a:rPr lang="th-TH" smtClean="0"/>
              <a:t>ใช้สำหรับดึงชื่อ </a:t>
            </a:r>
            <a:r>
              <a:rPr lang="en-US" smtClean="0"/>
              <a:t>host</a:t>
            </a:r>
          </a:p>
          <a:p>
            <a:pPr lvl="1"/>
            <a:r>
              <a:rPr lang="en-US" smtClean="0"/>
              <a:t>public byte[ ] getAddress()</a:t>
            </a:r>
          </a:p>
          <a:p>
            <a:pPr lvl="2"/>
            <a:r>
              <a:rPr lang="th-TH" smtClean="0"/>
              <a:t>ใช้สำหรับดึง </a:t>
            </a:r>
            <a:r>
              <a:rPr lang="en-US" smtClean="0"/>
              <a:t>IP address </a:t>
            </a:r>
            <a:r>
              <a:rPr lang="th-TH" smtClean="0"/>
              <a:t>ซึ่งอยู่ในรูปของ </a:t>
            </a:r>
            <a:r>
              <a:rPr lang="en-US" smtClean="0"/>
              <a:t>byte array</a:t>
            </a:r>
          </a:p>
          <a:p>
            <a:pPr lvl="1"/>
            <a:r>
              <a:rPr lang="en-US" smtClean="0"/>
              <a:t>public String getHostAddress()</a:t>
            </a:r>
          </a:p>
          <a:p>
            <a:pPr lvl="2"/>
            <a:r>
              <a:rPr lang="th-TH" smtClean="0"/>
              <a:t>ใช้สำหรับดึง </a:t>
            </a:r>
            <a:r>
              <a:rPr lang="en-US" smtClean="0"/>
              <a:t>IP address </a:t>
            </a:r>
            <a:r>
              <a:rPr lang="th-TH" smtClean="0"/>
              <a:t>ในรูปของ </a:t>
            </a:r>
            <a:r>
              <a:rPr lang="en-US" smtClean="0"/>
              <a:t>String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 1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712968" cy="44958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>
            <a:lvl1pPr>
              <a:defRPr>
                <a:solidFill>
                  <a:srgbClr val="000000"/>
                </a:solidFill>
                <a:latin typeface="Tw Cen MT"/>
              </a:defRPr>
            </a:lvl1pPr>
            <a:lvl2pPr>
              <a:defRPr>
                <a:solidFill>
                  <a:srgbClr val="000000"/>
                </a:solidFill>
                <a:latin typeface="Tw Cen MT"/>
              </a:defRPr>
            </a:lvl2pPr>
            <a:lvl3pPr>
              <a:defRPr>
                <a:solidFill>
                  <a:srgbClr val="000000"/>
                </a:solidFill>
                <a:latin typeface="Tw Cen MT"/>
              </a:defRPr>
            </a:lvl3pPr>
            <a:lvl4pPr>
              <a:defRPr>
                <a:solidFill>
                  <a:srgbClr val="000000"/>
                </a:solidFill>
                <a:latin typeface="Tw Cen MT"/>
              </a:defRPr>
            </a:lvl4pPr>
            <a:lvl5pPr>
              <a:defRPr>
                <a:solidFill>
                  <a:srgbClr val="000000"/>
                </a:solidFill>
                <a:latin typeface="Tw Cen MT"/>
              </a:defRPr>
            </a:lvl5pPr>
            <a:lvl6pPr>
              <a:defRPr>
                <a:solidFill>
                  <a:srgbClr val="000000"/>
                </a:solidFill>
                <a:latin typeface="Tw Cen MT"/>
              </a:defRPr>
            </a:lvl6pPr>
            <a:lvl7pPr>
              <a:defRPr>
                <a:solidFill>
                  <a:srgbClr val="000000"/>
                </a:solidFill>
                <a:latin typeface="Tw Cen MT"/>
              </a:defRPr>
            </a:lvl7pPr>
            <a:lvl8pPr>
              <a:defRPr>
                <a:solidFill>
                  <a:srgbClr val="000000"/>
                </a:solidFill>
                <a:latin typeface="Tw Cen MT"/>
              </a:defRPr>
            </a:lvl8pPr>
            <a:lvl9pPr>
              <a:defRPr>
                <a:solidFill>
                  <a:srgbClr val="000000"/>
                </a:solidFill>
                <a:latin typeface="Tw Cen MT"/>
              </a:defRPr>
            </a:lvl9pPr>
          </a:lstStyle>
          <a:p>
            <a:pPr>
              <a:buNone/>
            </a:pPr>
            <a:r>
              <a:rPr lang="en-US" sz="2000" smtClean="0"/>
              <a:t>import  java.net.*;</a:t>
            </a:r>
          </a:p>
          <a:p>
            <a:pPr>
              <a:buNone/>
            </a:pPr>
            <a:r>
              <a:rPr lang="en-US" sz="2000" smtClean="0"/>
              <a:t>public  class TestInet {</a:t>
            </a:r>
          </a:p>
          <a:p>
            <a:pPr>
              <a:buNone/>
            </a:pPr>
            <a:r>
              <a:rPr lang="en-US" sz="2000" smtClean="0"/>
              <a:t>	public static void main(String[ ] args) {</a:t>
            </a:r>
          </a:p>
          <a:p>
            <a:pPr>
              <a:buNone/>
            </a:pPr>
            <a:r>
              <a:rPr lang="en-US" sz="2000" smtClean="0"/>
              <a:t>		try {</a:t>
            </a:r>
          </a:p>
          <a:p>
            <a:pPr>
              <a:buNone/>
            </a:pPr>
            <a:r>
              <a:rPr lang="en-US" sz="2000" smtClean="0"/>
              <a:t>			InetAddress  ad = InetAddress.getByName(“ect.cit.kmutnb.ac.th”);</a:t>
            </a:r>
          </a:p>
          <a:p>
            <a:pPr>
              <a:buNone/>
            </a:pPr>
            <a:r>
              <a:rPr lang="en-US" sz="2000" smtClean="0"/>
              <a:t>			System.out.println(“IP = “ + ad.getHostAddress());</a:t>
            </a:r>
          </a:p>
          <a:p>
            <a:pPr>
              <a:buNone/>
            </a:pPr>
            <a:r>
              <a:rPr lang="en-US" sz="2000" smtClean="0"/>
              <a:t>             } catch (Exception e) {</a:t>
            </a:r>
          </a:p>
          <a:p>
            <a:pPr>
              <a:buNone/>
            </a:pPr>
            <a:r>
              <a:rPr lang="en-US" sz="2000" smtClean="0"/>
              <a:t>                          e.printStackTrace();</a:t>
            </a:r>
          </a:p>
          <a:p>
            <a:pPr>
              <a:buNone/>
            </a:pPr>
            <a:r>
              <a:rPr lang="en-US" sz="2000" smtClean="0"/>
              <a:t>             }</a:t>
            </a:r>
          </a:p>
          <a:p>
            <a:pPr>
              <a:buNone/>
            </a:pPr>
            <a:r>
              <a:rPr lang="en-US" sz="2000" smtClean="0"/>
              <a:t>	}</a:t>
            </a:r>
          </a:p>
          <a:p>
            <a:pPr>
              <a:buNone/>
            </a:pPr>
            <a:r>
              <a:rPr lang="en-US" sz="2000" smtClean="0"/>
              <a:t>}</a:t>
            </a:r>
          </a:p>
        </p:txBody>
      </p:sp>
    </p:spTree>
  </p:cSld>
  <p:clrMapOvr>
    <a:masterClrMapping/>
  </p:clrMapOvr>
  <p:transition/>
  <p:timing/>
</p:sld>
</file>

<file path=ppt/slides/slide1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 2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712968" cy="449580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>
            <a:lvl1pPr>
              <a:defRPr>
                <a:solidFill>
                  <a:srgbClr val="000000"/>
                </a:solidFill>
                <a:latin typeface="Tw Cen MT"/>
              </a:defRPr>
            </a:lvl1pPr>
            <a:lvl2pPr>
              <a:defRPr>
                <a:solidFill>
                  <a:srgbClr val="000000"/>
                </a:solidFill>
                <a:latin typeface="Tw Cen MT"/>
              </a:defRPr>
            </a:lvl2pPr>
            <a:lvl3pPr>
              <a:defRPr>
                <a:solidFill>
                  <a:srgbClr val="000000"/>
                </a:solidFill>
                <a:latin typeface="Tw Cen MT"/>
              </a:defRPr>
            </a:lvl3pPr>
            <a:lvl4pPr>
              <a:defRPr>
                <a:solidFill>
                  <a:srgbClr val="000000"/>
                </a:solidFill>
                <a:latin typeface="Tw Cen MT"/>
              </a:defRPr>
            </a:lvl4pPr>
            <a:lvl5pPr>
              <a:defRPr>
                <a:solidFill>
                  <a:srgbClr val="000000"/>
                </a:solidFill>
                <a:latin typeface="Tw Cen MT"/>
              </a:defRPr>
            </a:lvl5pPr>
            <a:lvl6pPr>
              <a:defRPr>
                <a:solidFill>
                  <a:srgbClr val="000000"/>
                </a:solidFill>
                <a:latin typeface="Tw Cen MT"/>
              </a:defRPr>
            </a:lvl6pPr>
            <a:lvl7pPr>
              <a:defRPr>
                <a:solidFill>
                  <a:srgbClr val="000000"/>
                </a:solidFill>
                <a:latin typeface="Tw Cen MT"/>
              </a:defRPr>
            </a:lvl7pPr>
            <a:lvl8pPr>
              <a:defRPr>
                <a:solidFill>
                  <a:srgbClr val="000000"/>
                </a:solidFill>
                <a:latin typeface="Tw Cen MT"/>
              </a:defRPr>
            </a:lvl8pPr>
            <a:lvl9pPr>
              <a:defRPr>
                <a:solidFill>
                  <a:srgbClr val="000000"/>
                </a:solidFill>
                <a:latin typeface="Tw Cen MT"/>
              </a:defRPr>
            </a:lvl9pPr>
          </a:lstStyle>
          <a:p>
            <a:pPr>
              <a:buNone/>
            </a:pPr>
            <a:r>
              <a:rPr lang="en-US" sz="2000" smtClean="0"/>
              <a:t>import  java.net.*;</a:t>
            </a:r>
          </a:p>
          <a:p>
            <a:pPr>
              <a:buNone/>
            </a:pPr>
            <a:r>
              <a:rPr lang="en-US" sz="2000" smtClean="0"/>
              <a:t>public  class TestInet2 {</a:t>
            </a:r>
          </a:p>
          <a:p>
            <a:pPr>
              <a:buNone/>
            </a:pPr>
            <a:r>
              <a:rPr lang="en-US" sz="2000" smtClean="0"/>
              <a:t>	public static void main(String[ ] args) {</a:t>
            </a:r>
          </a:p>
          <a:p>
            <a:pPr>
              <a:buNone/>
            </a:pPr>
            <a:r>
              <a:rPr lang="en-US" sz="2000" smtClean="0"/>
              <a:t>		try {</a:t>
            </a:r>
          </a:p>
          <a:p>
            <a:pPr>
              <a:buNone/>
            </a:pPr>
            <a:r>
              <a:rPr lang="en-US" sz="2000" smtClean="0"/>
              <a:t>			InetAddress[ ]  ad =   </a:t>
            </a:r>
          </a:p>
          <a:p>
            <a:pPr>
              <a:buNone/>
            </a:pPr>
            <a:r>
              <a:rPr lang="en-US" sz="2000" smtClean="0"/>
              <a:t>                                                     InetAddress.getAllByName(“www.google.com”);</a:t>
            </a:r>
          </a:p>
          <a:p>
            <a:pPr>
              <a:buNone/>
            </a:pPr>
            <a:r>
              <a:rPr lang="en-US" sz="2000" smtClean="0"/>
              <a:t>                           for(int  i  = 0; i &lt; ad.length;  i++) {</a:t>
            </a:r>
          </a:p>
          <a:p>
            <a:pPr>
              <a:buNone/>
            </a:pPr>
            <a:r>
              <a:rPr lang="en-US" sz="2000" smtClean="0"/>
              <a:t>			        System.out.println(“IP = “ + ad[i].getHostAddress());</a:t>
            </a:r>
          </a:p>
          <a:p>
            <a:pPr>
              <a:buNone/>
            </a:pPr>
            <a:r>
              <a:rPr lang="en-US" sz="2000" smtClean="0"/>
              <a:t>                           }</a:t>
            </a:r>
          </a:p>
          <a:p>
            <a:pPr>
              <a:buNone/>
            </a:pPr>
            <a:r>
              <a:rPr lang="en-US" sz="2000" smtClean="0"/>
              <a:t>             } catch (Exception e) {</a:t>
            </a:r>
          </a:p>
          <a:p>
            <a:pPr>
              <a:buNone/>
            </a:pPr>
            <a:r>
              <a:rPr lang="en-US" sz="2000" smtClean="0"/>
              <a:t>                          e.printStackTrace();</a:t>
            </a:r>
          </a:p>
          <a:p>
            <a:pPr>
              <a:buNone/>
            </a:pPr>
            <a:r>
              <a:rPr lang="en-US" sz="2000" smtClean="0"/>
              <a:t>             }</a:t>
            </a:r>
          </a:p>
          <a:p>
            <a:pPr>
              <a:buNone/>
            </a:pPr>
            <a:r>
              <a:rPr lang="en-US" sz="2000" smtClean="0"/>
              <a:t>	}</a:t>
            </a:r>
          </a:p>
          <a:p>
            <a:pPr>
              <a:buNone/>
            </a:pPr>
            <a:r>
              <a:rPr lang="en-US" sz="2000" smtClean="0"/>
              <a:t>}</a:t>
            </a:r>
          </a:p>
        </p:txBody>
      </p:sp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อุ่นเครื่อง </a:t>
            </a:r>
            <a:r>
              <a:rPr lang="en-US"/>
              <a:t>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IP address </a:t>
            </a:r>
            <a:r>
              <a:rPr lang="th-TH"/>
              <a:t>ของ </a:t>
            </a:r>
            <a:r>
              <a:rPr lang="en-US" err="1"/>
              <a:t>localhost ?</a:t>
            </a:r>
            <a:endParaRPr lang="th-TH"/>
          </a:p>
          <a:p>
            <a:r>
              <a:rPr lang="th-TH"/>
              <a:t>ถ้าต้องการทราบว่าเครื่อง </a:t>
            </a:r>
            <a:r>
              <a:rPr lang="en-US"/>
              <a:t>ect.cit.kmutnb.ac.th </a:t>
            </a:r>
            <a:r>
              <a:rPr lang="th-TH"/>
              <a:t>มี หมายเลข </a:t>
            </a:r>
            <a:r>
              <a:rPr lang="en-US"/>
              <a:t>IP </a:t>
            </a:r>
            <a:r>
              <a:rPr lang="th-TH"/>
              <a:t>อะไร ต้องใช้บริการ </a:t>
            </a:r>
            <a:r>
              <a:rPr lang="en-US"/>
              <a:t>(network service) </a:t>
            </a:r>
            <a:r>
              <a:rPr lang="th-TH"/>
              <a:t>อะไร</a:t>
            </a:r>
            <a:r>
              <a:rPr lang="en-US"/>
              <a:t> ?</a:t>
            </a:r>
          </a:p>
          <a:p>
            <a:r>
              <a:rPr lang="th-TH"/>
              <a:t>หมายเลข </a:t>
            </a:r>
            <a:r>
              <a:rPr lang="en-US"/>
              <a:t>port </a:t>
            </a:r>
            <a:r>
              <a:rPr lang="th-TH"/>
              <a:t>มาตรฐานของ </a:t>
            </a:r>
            <a:r>
              <a:rPr lang="en-US"/>
              <a:t>HTTP ?</a:t>
            </a:r>
          </a:p>
          <a:p>
            <a:r>
              <a:rPr lang="en-US"/>
              <a:t>TCP </a:t>
            </a:r>
            <a:r>
              <a:rPr lang="th-TH"/>
              <a:t>กับ </a:t>
            </a:r>
            <a:r>
              <a:rPr lang="en-US"/>
              <a:t>UDP </a:t>
            </a:r>
            <a:r>
              <a:rPr lang="th-TH"/>
              <a:t>ต่างกันอย่างไร </a:t>
            </a:r>
            <a:r>
              <a:rPr lang="en-US"/>
              <a:t>?</a:t>
            </a:r>
          </a:p>
          <a:p>
            <a:pPr lvl="1"/>
            <a:r>
              <a:rPr lang="th-TH"/>
              <a:t>ขนาดของ </a:t>
            </a:r>
            <a:r>
              <a:rPr lang="en-US"/>
              <a:t>Header ?</a:t>
            </a:r>
          </a:p>
          <a:p>
            <a:pPr lvl="1"/>
            <a:r>
              <a:rPr lang="th-TH"/>
              <a:t>ขนาดของข้อมูลที่ส่งได้ต่างกันไหม </a:t>
            </a:r>
            <a:r>
              <a:rPr lang="en-US"/>
              <a:t>?</a:t>
            </a:r>
            <a:endParaRPr lang="en-US"/>
          </a:p>
          <a:p>
            <a:endParaRPr lang="en-US"/>
          </a:p>
        </p:txBody>
      </p:sp>
    </p:spTree>
  </p:cSld>
  <p:clrMapOvr>
    <a:masterClrMapping/>
  </p:clrMapOvr>
  <p:transition/>
  <p:timing/>
</p:sld>
</file>

<file path=ppt/slides/slide1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 3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Content Placeholder 2"/>
          <p:cNvSpPr txBox="1"/>
          <p:nvPr/>
        </p:nvSpPr>
        <p:spPr>
          <a:xfrm>
            <a:off x="251520" y="1600200"/>
            <a:ext cx="8712968" cy="4495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>
            <a:normAutofit fontScale="92500" lnSpcReduction="20000"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import  java.net.*;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  class TestInet2 {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public static void main(String[ ] args) {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try {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InetAddress  ad =   InetAddress.getLocalHost();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System.out.println(“Host = “ + ad.getHost</a:t>
            </a:r>
            <a:r>
              <a:rPr kumimoji="0" lang="en-US" sz="2000" b="0" i="0" u="none" strike="noStrike" kern="1200" cap="none" spc="0" normalizeH="0" baseline="0" noProof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</a:p>
          <a:p>
            <a:pPr marL="320040" indent="-320040">
              <a:spcBef>
                <a:spcPts val="700"/>
              </a:spcBef>
              <a:buClr>
                <a:schemeClr val="accent2"/>
              </a:buClr>
              <a:buSzPct val="60000"/>
            </a:pPr>
            <a:r>
              <a:rPr lang="en-US" sz="2000" smtClean="0"/>
              <a:t>			System.out.println(“IP = “ + ad.getHostAddress());</a:t>
            </a: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}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} catch (Exception e) {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e.printStackTrace();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}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}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</p:txBody>
      </p:sp>
    </p:spTree>
  </p:cSld>
  <p:clrMapOvr>
    <a:masterClrMapping/>
  </p:clrMapOvr>
  <p:transition/>
  <p:timing/>
</p:sld>
</file>

<file path=ppt/slides/slide1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 4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Content Placeholder 2"/>
          <p:cNvSpPr txBox="1"/>
          <p:nvPr/>
        </p:nvSpPr>
        <p:spPr>
          <a:xfrm>
            <a:off x="467544" y="1600200"/>
            <a:ext cx="8352928" cy="4495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>
            <a:norm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import  java.net.*;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  class TestInet {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public static void main(String[ ] args) {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try {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InetAddress  ad = InetAddress.getByName(“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202.44.32.13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”);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	System.out.println(“host = “ + ad.getHost</a:t>
            </a:r>
            <a:r>
              <a:rPr kumimoji="0" lang="en-US" sz="2000" b="0" i="0" u="none" strike="noStrike" kern="1200" cap="none" spc="0" normalizeH="0" baseline="0" noProof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Name</a:t>
            </a: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());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} catch (Exception e) {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e.printStackTrace();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}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}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None/>
              <a:defRPr/>
            </a:pPr>
            <a:r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}</a:t>
            </a:r>
          </a:p>
        </p:txBody>
      </p:sp>
    </p:spTree>
  </p:cSld>
  <p:clrMapOvr>
    <a:masterClrMapping/>
  </p:clrMapOvr>
  <p:transition/>
  <p:timing/>
</p:sld>
</file>

<file path=ppt/slides/slide1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Socket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Socket </a:t>
            </a:r>
            <a:r>
              <a:rPr lang="th-TH" smtClean="0"/>
              <a:t>หรือ </a:t>
            </a:r>
            <a:r>
              <a:rPr lang="en-US" smtClean="0"/>
              <a:t>Socket Address </a:t>
            </a:r>
            <a:r>
              <a:rPr lang="th-TH" smtClean="0"/>
              <a:t>หมายถึง คู่ของ </a:t>
            </a:r>
            <a:r>
              <a:rPr lang="en-US" smtClean="0"/>
              <a:t>IP Address </a:t>
            </a:r>
            <a:r>
              <a:rPr lang="th-TH" smtClean="0"/>
              <a:t>กับ </a:t>
            </a:r>
            <a:r>
              <a:rPr lang="en-US" smtClean="0"/>
              <a:t>Port</a:t>
            </a:r>
          </a:p>
          <a:p>
            <a:r>
              <a:rPr lang="th-TH" smtClean="0"/>
              <a:t>เครื่องแต่ละเครื่องจะมี </a:t>
            </a:r>
            <a:r>
              <a:rPr lang="en-US" smtClean="0"/>
              <a:t>IP </a:t>
            </a:r>
            <a:r>
              <a:rPr lang="th-TH" smtClean="0"/>
              <a:t>ไม่ซ้ำกัน</a:t>
            </a:r>
          </a:p>
          <a:p>
            <a:r>
              <a:rPr lang="th-TH" smtClean="0"/>
              <a:t>ในเครื่องหนึ่งเครื่องแต่ละ </a:t>
            </a:r>
            <a:r>
              <a:rPr lang="en-US" smtClean="0"/>
              <a:t>Application </a:t>
            </a:r>
            <a:r>
              <a:rPr lang="th-TH" smtClean="0"/>
              <a:t>จะใช้พอร์ทไม่ซ้ำกัน</a:t>
            </a:r>
          </a:p>
          <a:p>
            <a:r>
              <a:rPr lang="en-US" smtClean="0"/>
              <a:t>Socket </a:t>
            </a:r>
            <a:r>
              <a:rPr lang="th-TH" smtClean="0"/>
              <a:t>เมื่อมองในแง่ของการเขียนโปรแกรม อาจมองได้ว่าเป็นท่อเชื่อมระหว่างเครื่อง 2 เครื่องที่จะติดต่อสื่อสารกัน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 Socket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ในภาษา </a:t>
            </a:r>
            <a:r>
              <a:rPr lang="en-US" smtClean="0"/>
              <a:t>Java </a:t>
            </a:r>
            <a:r>
              <a:rPr lang="th-TH" smtClean="0"/>
              <a:t>มี </a:t>
            </a:r>
            <a:r>
              <a:rPr lang="en-US" smtClean="0"/>
              <a:t>Class </a:t>
            </a:r>
            <a:r>
              <a:rPr lang="th-TH" smtClean="0"/>
              <a:t>ชื่อ </a:t>
            </a:r>
            <a:r>
              <a:rPr lang="en-US" smtClean="0"/>
              <a:t>Socket </a:t>
            </a:r>
            <a:r>
              <a:rPr lang="th-TH" smtClean="0"/>
              <a:t>เพื่อทำหน้าที่เชื่อมต่อเครื่องคอมพิวเตอร์เข้าด้วยกัน โดยใช้ </a:t>
            </a:r>
            <a:r>
              <a:rPr lang="en-US" smtClean="0"/>
              <a:t>TCP</a:t>
            </a:r>
          </a:p>
          <a:p>
            <a:r>
              <a:rPr lang="en-US" smtClean="0"/>
              <a:t>Class Socket </a:t>
            </a:r>
            <a:r>
              <a:rPr lang="th-TH" smtClean="0"/>
              <a:t>มี </a:t>
            </a:r>
            <a:r>
              <a:rPr lang="en-US" smtClean="0"/>
              <a:t>constructor </a:t>
            </a:r>
            <a:r>
              <a:rPr lang="th-TH" smtClean="0"/>
              <a:t>อยู่หลายตัวแต่ตัวที่นิยมใช้คือ</a:t>
            </a:r>
            <a:endParaRPr lang="en-US" smtClean="0"/>
          </a:p>
          <a:p>
            <a:pPr>
              <a:buNone/>
            </a:pPr>
            <a:r>
              <a:rPr lang="en-US" b="1" smtClean="0"/>
              <a:t>		public</a:t>
            </a:r>
            <a:r>
              <a:rPr lang="en-US" smtClean="0"/>
              <a:t> </a:t>
            </a:r>
            <a:r>
              <a:rPr lang="en-US" b="1" smtClean="0"/>
              <a:t>Socket</a:t>
            </a:r>
            <a:r>
              <a:rPr lang="en-US" smtClean="0"/>
              <a:t>(</a:t>
            </a:r>
            <a:r>
              <a:rPr lang="en-US" smtClean="0">
                <a:hlinkClick r:id="rId2" tooltip="class in java.lang"/>
              </a:rPr>
              <a:t>String</a:t>
            </a:r>
            <a:r>
              <a:rPr lang="en-US" smtClean="0"/>
              <a:t> host, int port) </a:t>
            </a:r>
            <a:r>
              <a:rPr lang="en-US" b="1" smtClean="0"/>
              <a:t>throws 	</a:t>
            </a:r>
            <a:r>
              <a:rPr lang="en-US" err="1" smtClean="0">
                <a:hlinkClick r:id="rId3" tooltip="class in java.net"/>
              </a:rPr>
              <a:t>UnknownHostException</a:t>
            </a:r>
            <a:r>
              <a:rPr lang="en-US" smtClean="0"/>
              <a:t>, </a:t>
            </a:r>
            <a:r>
              <a:rPr lang="en-US" err="1" smtClean="0">
                <a:hlinkClick r:id="rId4" tooltip="class in java.io"/>
              </a:rPr>
              <a:t>IOException</a:t>
            </a:r>
            <a:endParaRPr lang="en-US" smtClean="0"/>
          </a:p>
          <a:p>
            <a:pPr lvl="3"/>
            <a:r>
              <a:rPr lang="en-US" sz="2800" smtClean="0"/>
              <a:t>host </a:t>
            </a:r>
            <a:r>
              <a:rPr lang="th-TH" sz="2800" smtClean="0"/>
              <a:t>  ชื่อเครื่องหรือหมายเลข </a:t>
            </a:r>
            <a:r>
              <a:rPr lang="en-US" sz="2800" smtClean="0"/>
              <a:t>IP </a:t>
            </a:r>
            <a:r>
              <a:rPr lang="th-TH" sz="2800" smtClean="0"/>
              <a:t>ของเครื่องปลายทาง</a:t>
            </a:r>
          </a:p>
          <a:p>
            <a:pPr lvl="3"/>
            <a:r>
              <a:rPr lang="en-US" sz="2800" smtClean="0"/>
              <a:t>port  </a:t>
            </a:r>
            <a:r>
              <a:rPr lang="th-TH" sz="2800" smtClean="0"/>
              <a:t>หมายเลขพอร์ทของเครื่องปลายทาง</a:t>
            </a:r>
          </a:p>
          <a:p>
            <a:pPr lvl="3"/>
            <a:r>
              <a:rPr lang="en-US" sz="2800" err="1" smtClean="0"/>
              <a:t>UnknownHostException </a:t>
            </a:r>
            <a:r>
              <a:rPr lang="th-TH" sz="2800" smtClean="0"/>
              <a:t> ถ้า </a:t>
            </a:r>
            <a:r>
              <a:rPr lang="en-US" sz="2800" smtClean="0"/>
              <a:t>host </a:t>
            </a:r>
            <a:r>
              <a:rPr lang="th-TH" sz="2800" smtClean="0"/>
              <a:t>ที่ใส่ไม่มีอยู่จริง</a:t>
            </a:r>
          </a:p>
          <a:p>
            <a:pPr lvl="3"/>
            <a:r>
              <a:rPr lang="en-US" sz="2800" err="1" smtClean="0"/>
              <a:t>IOException  </a:t>
            </a:r>
            <a:r>
              <a:rPr lang="th-TH" sz="2800" smtClean="0"/>
              <a:t>เมื่อมีปัญหาในการเชื่อมต่อ</a:t>
            </a:r>
            <a:endParaRPr lang="th-TH" sz="2800"/>
          </a:p>
        </p:txBody>
      </p:sp>
    </p:spTree>
  </p:cSld>
  <p:clrMapOvr>
    <a:masterClrMapping/>
  </p:clrMapOvr>
  <p:transition/>
  <p:timing/>
</p:sld>
</file>

<file path=ppt/slides/slide1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ตัวอย่างการเชื่อมต่อเครื่องปลายทาง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th-TH"/>
          </a:p>
        </p:txBody>
      </p:sp>
      <p:pic>
        <p:nvPicPr>
          <p:cNvPr id="4" name="ตัวยึดเนื้อหา 3" descr="trycatch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44" y="1571612"/>
            <a:ext cx="8823479" cy="500066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</p:cSld>
  <p:clrMapOvr>
    <a:masterClrMapping/>
  </p:clrMapOvr>
  <p:transition/>
  <p:timing/>
</p:sld>
</file>

<file path=ppt/slides/slide1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ดักจับ </a:t>
            </a:r>
            <a:r>
              <a:rPr lang="en-US" smtClean="0"/>
              <a:t>Exception</a:t>
            </a:r>
            <a:endParaRPr lang="th-TH"/>
          </a:p>
        </p:txBody>
      </p:sp>
      <p:pic>
        <p:nvPicPr>
          <p:cNvPr id="4" name="รูปภาพ 3" descr="trycatch2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5" y="1661860"/>
            <a:ext cx="8896751" cy="4143404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</p:spTree>
  </p:cSld>
  <p:clrMapOvr>
    <a:masterClrMapping/>
  </p:clrMapOvr>
  <p:transition/>
  <p:timing/>
</p:sld>
</file>

<file path=ppt/slides/slide1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475656" y="692696"/>
            <a:ext cx="7363544" cy="5174704"/>
          </a:xfrm>
        </p:spPr>
        <p:txBody>
          <a:bodyPr>
            <a:normAutofit fontScale="90000"/>
          </a:bodyPr>
          <a:lstStyle/>
          <a:p>
            <a:r>
              <a:rPr lang="en-US" smtClean="0"/>
              <a:t>Network application models</a:t>
            </a:r>
            <a:br>
              <a:rPr lang="en-US" smtClean="0"/>
            </a:br>
            <a:r>
              <a:rPr lang="en-US" smtClean="0"/>
              <a:t>    - Client/server model</a:t>
            </a:r>
            <a:br>
              <a:rPr lang="en-US" smtClean="0"/>
            </a:br>
            <a:r>
              <a:rPr lang="en-US" smtClean="0"/>
              <a:t>         - telnet</a:t>
            </a:r>
            <a:br>
              <a:rPr lang="en-US" smtClean="0"/>
            </a:br>
            <a:r>
              <a:rPr lang="en-US" smtClean="0"/>
              <a:t>         - SMTP</a:t>
            </a:r>
            <a:br>
              <a:rPr lang="en-US" smtClean="0"/>
            </a:br>
            <a:r>
              <a:rPr lang="en-US" smtClean="0"/>
              <a:t>         - HTTP</a:t>
            </a:r>
            <a:br>
              <a:rPr lang="en-US" smtClean="0"/>
            </a:br>
            <a:r>
              <a:rPr lang="en-US" smtClean="0"/>
              <a:t>   - peer-to-peer model</a:t>
            </a:r>
            <a:br>
              <a:rPr lang="en-US" smtClean="0"/>
            </a:br>
            <a:r>
              <a:rPr lang="en-US" smtClean="0"/>
              <a:t>java socket </a:t>
            </a:r>
            <a:br>
              <a:rPr lang="en-US" smtClean="0"/>
            </a:b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030523313 - Network programming</a:t>
            </a:r>
          </a:p>
          <a:p>
            <a:r>
              <a:rPr lang="en-US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การโปรแกรมระบบเครือข่าย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ในการพัฒนาโปรแกรมระบบเครือข่ายสามารถแบ่งออกเป็น 2 สถาปัตยกรรมใหญ่ๆ คือ</a:t>
            </a:r>
          </a:p>
          <a:p>
            <a:pPr lvl="1"/>
            <a:r>
              <a:rPr lang="en-US" smtClean="0"/>
              <a:t>Client/Server Architecture</a:t>
            </a:r>
          </a:p>
          <a:p>
            <a:pPr lvl="1"/>
            <a:r>
              <a:rPr lang="en-US" smtClean="0"/>
              <a:t>Peer to Peer (P2P) Architecture </a:t>
            </a:r>
          </a:p>
          <a:p>
            <a:r>
              <a:rPr lang="th-TH" smtClean="0"/>
              <a:t>ในการพัฒนาโปรแกรมแบบ </a:t>
            </a:r>
            <a:r>
              <a:rPr lang="fr-FR" smtClean="0"/>
              <a:t>Client</a:t>
            </a:r>
            <a:r>
              <a:rPr lang="en-US" smtClean="0"/>
              <a:t>/Server Architecture </a:t>
            </a:r>
            <a:r>
              <a:rPr lang="th-TH" smtClean="0"/>
              <a:t>นั้นจะประกอบไปด้วย โปรแกรม 2 ประเภท</a:t>
            </a:r>
            <a:endParaRPr lang="en-US" smtClean="0"/>
          </a:p>
          <a:p>
            <a:pPr lvl="1"/>
            <a:r>
              <a:rPr lang="fr-FR" smtClean="0"/>
              <a:t>Client   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th-TH" smtClean="0">
                <a:sym typeface="Wingdings" panose="05000000000000000000" pitchFamily="2" charset="2"/>
              </a:rPr>
              <a:t>ผู้ขอใช้บริการ   และ</a:t>
            </a:r>
          </a:p>
          <a:p>
            <a:pPr lvl="1"/>
            <a:r>
              <a:rPr lang="en-US" smtClean="0">
                <a:sym typeface="Wingdings" panose="05000000000000000000" pitchFamily="2" charset="2"/>
              </a:rPr>
              <a:t>Server    </a:t>
            </a:r>
            <a:r>
              <a:rPr lang="th-TH" smtClean="0">
                <a:sym typeface="Wingdings" panose="05000000000000000000" pitchFamily="2" charset="2"/>
              </a:rPr>
              <a:t>ผู้ให้บริการ</a:t>
            </a:r>
            <a:endParaRPr lang="en-US" smtClean="0"/>
          </a:p>
          <a:p>
            <a:endParaRPr lang="en-US"/>
          </a:p>
        </p:txBody>
      </p:sp>
    </p:spTree>
  </p:cSld>
  <p:clrMapOvr>
    <a:masterClrMapping/>
  </p:clrMapOvr>
  <p:transition/>
  <p:timing/>
</p:sld>
</file>

<file path=ppt/slides/slide1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Client/Server Architecture</a:t>
            </a:r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436096" y="1563515"/>
            <a:ext cx="3600400" cy="236954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885528"/>
            <a:ext cx="6336704" cy="4495800"/>
          </a:xfrm>
        </p:spPr>
        <p:txBody>
          <a:bodyPr>
            <a:normAutofit fontScale="92500" lnSpcReduction="10000"/>
          </a:bodyPr>
          <a:lstStyle/>
          <a:p>
            <a:r>
              <a:rPr lang="th-TH" b="1" smtClean="0"/>
              <a:t>หน้าที่การทำงานของโปรแกรม </a:t>
            </a:r>
            <a:r>
              <a:rPr lang="en-US" b="1" smtClean="0"/>
              <a:t>Client</a:t>
            </a:r>
          </a:p>
          <a:p>
            <a:pPr lvl="1"/>
            <a:r>
              <a:rPr lang="th-TH" smtClean="0"/>
              <a:t>จะเป็นผู้เริ่มต้นติดต่อ </a:t>
            </a:r>
            <a:r>
              <a:rPr lang="en-US" smtClean="0"/>
              <a:t>Server </a:t>
            </a:r>
            <a:r>
              <a:rPr lang="th-TH" smtClean="0"/>
              <a:t>เพื่อขอใช้บริการ</a:t>
            </a:r>
          </a:p>
          <a:p>
            <a:pPr lvl="1"/>
            <a:r>
              <a:rPr lang="th-TH" smtClean="0"/>
              <a:t>รอการตอบรับจาก </a:t>
            </a:r>
            <a:r>
              <a:rPr lang="en-US" smtClean="0"/>
              <a:t>Server </a:t>
            </a:r>
            <a:r>
              <a:rPr lang="th-TH" smtClean="0"/>
              <a:t>เพื่อเริ่มใช้บริการ</a:t>
            </a:r>
          </a:p>
          <a:p>
            <a:r>
              <a:rPr lang="th-TH" b="1" smtClean="0"/>
              <a:t>หน้าที่การทำงานของโปรแกรม </a:t>
            </a:r>
            <a:r>
              <a:rPr lang="en-US" b="1" smtClean="0"/>
              <a:t>Server</a:t>
            </a:r>
          </a:p>
          <a:p>
            <a:pPr lvl="1"/>
            <a:r>
              <a:rPr lang="th-TH" smtClean="0"/>
              <a:t>รอการขอใช้บริการจาก </a:t>
            </a:r>
            <a:r>
              <a:rPr lang="en-US" smtClean="0"/>
              <a:t>Client</a:t>
            </a:r>
          </a:p>
          <a:p>
            <a:pPr lvl="1"/>
            <a:r>
              <a:rPr lang="th-TH" smtClean="0"/>
              <a:t>เมื่อ </a:t>
            </a:r>
            <a:r>
              <a:rPr lang="en-US" smtClean="0"/>
              <a:t>Client </a:t>
            </a:r>
            <a:r>
              <a:rPr lang="th-TH" smtClean="0"/>
              <a:t>ขอใช้บริการ และ </a:t>
            </a:r>
            <a:r>
              <a:rPr lang="en-US" smtClean="0"/>
              <a:t>Server </a:t>
            </a:r>
            <a:r>
              <a:rPr lang="th-TH" smtClean="0"/>
              <a:t>พร้อมที่จะให้บริการจะตอบกลับหา </a:t>
            </a:r>
            <a:r>
              <a:rPr lang="en-US" smtClean="0"/>
              <a:t>Client </a:t>
            </a:r>
            <a:r>
              <a:rPr lang="th-TH" smtClean="0"/>
              <a:t>เพื่อเริ่มให้บริการ</a:t>
            </a:r>
          </a:p>
          <a:p>
            <a:r>
              <a:rPr lang="th-TH" smtClean="0"/>
              <a:t>ในสถาปัตยกรรมแบบ </a:t>
            </a:r>
            <a:r>
              <a:rPr lang="en-US" smtClean="0"/>
              <a:t>Client/Server </a:t>
            </a:r>
            <a:r>
              <a:rPr lang="th-TH" smtClean="0"/>
              <a:t>โปรแกรม </a:t>
            </a:r>
            <a:r>
              <a:rPr lang="en-US" smtClean="0"/>
              <a:t>Client </a:t>
            </a:r>
            <a:r>
              <a:rPr lang="th-TH" smtClean="0"/>
              <a:t>จะเชื่อมต่อและแลกเปลี่ยนข้อมูลกับ </a:t>
            </a:r>
            <a:r>
              <a:rPr lang="en-US" smtClean="0"/>
              <a:t>Server </a:t>
            </a:r>
            <a:r>
              <a:rPr lang="th-TH" smtClean="0"/>
              <a:t>เท่านั้น  โปรแกรม </a:t>
            </a:r>
            <a:r>
              <a:rPr lang="en-US" smtClean="0"/>
              <a:t>Client </a:t>
            </a:r>
            <a:r>
              <a:rPr lang="th-TH" smtClean="0"/>
              <a:t>จะไม่สามารถเชื่อมต่อแลกเปลี่ยนข้อมูลกับ </a:t>
            </a:r>
            <a:r>
              <a:rPr lang="en-US" smtClean="0"/>
              <a:t>Client </a:t>
            </a:r>
            <a:r>
              <a:rPr lang="th-TH" smtClean="0"/>
              <a:t>อื่นๆ ได้</a:t>
            </a:r>
            <a:endParaRPr lang="en-US" smtClean="0"/>
          </a:p>
          <a:p>
            <a:pPr lvl="1"/>
            <a:endParaRPr lang="th-TH" smtClean="0"/>
          </a:p>
          <a:p>
            <a:endParaRPr lang="en-US"/>
          </a:p>
        </p:txBody>
      </p:sp>
    </p:spTree>
  </p:cSld>
  <p:clrMapOvr>
    <a:masterClrMapping/>
  </p:clrMapOvr>
  <p:transition/>
  <p:timing/>
</p:sld>
</file>

<file path=ppt/slides/slide1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990600"/>
          </a:xfrm>
        </p:spPr>
        <p:txBody>
          <a:bodyPr>
            <a:normAutofit fontScale="90000"/>
          </a:bodyPr>
          <a:lstStyle/>
          <a:p>
            <a:r>
              <a:rPr lang="th-TH" smtClean="0"/>
              <a:t>ข้อดีและข้อเสียของ </a:t>
            </a:r>
            <a:r>
              <a:rPr lang="en-US" smtClean="0"/>
              <a:t>Client/Server Architecture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 b="1" smtClean="0"/>
              <a:t>ข้อดี</a:t>
            </a:r>
          </a:p>
          <a:p>
            <a:pPr lvl="1"/>
            <a:r>
              <a:rPr lang="th-TH" smtClean="0"/>
              <a:t>เมื่อบริการต่างๆที่ </a:t>
            </a:r>
            <a:r>
              <a:rPr lang="en-US" smtClean="0"/>
              <a:t>Client </a:t>
            </a:r>
            <a:r>
              <a:rPr lang="th-TH" smtClean="0"/>
              <a:t>จะขอใช้งานอยู่ที่ </a:t>
            </a:r>
            <a:r>
              <a:rPr lang="en-US" smtClean="0"/>
              <a:t>Server </a:t>
            </a:r>
            <a:r>
              <a:rPr lang="th-TH" smtClean="0"/>
              <a:t>ทำให้การบำรุงรักษา เช่น </a:t>
            </a:r>
            <a:r>
              <a:rPr lang="en-US" smtClean="0"/>
              <a:t>upgrade </a:t>
            </a:r>
            <a:r>
              <a:rPr lang="th-TH" smtClean="0"/>
              <a:t>โปรแกรม</a:t>
            </a:r>
            <a:r>
              <a:rPr lang="en-US" smtClean="0"/>
              <a:t>, </a:t>
            </a:r>
            <a:r>
              <a:rPr lang="th-TH" smtClean="0"/>
              <a:t>เปลี่ยนอุปกรณ์ สามารถทำที่ </a:t>
            </a:r>
            <a:r>
              <a:rPr lang="en-US" smtClean="0"/>
              <a:t>Server </a:t>
            </a:r>
            <a:r>
              <a:rPr lang="th-TH" smtClean="0"/>
              <a:t>อย่างเดียวไม่จำเป็นต้องไปยุ่งกับเครื่อง </a:t>
            </a:r>
            <a:r>
              <a:rPr lang="en-US" smtClean="0"/>
              <a:t>Client</a:t>
            </a:r>
          </a:p>
          <a:p>
            <a:pPr lvl="1"/>
            <a:r>
              <a:rPr lang="th-TH" smtClean="0"/>
              <a:t>ในการเก็บข้อมูลถ้าข้อมูลถูกเก็บใน </a:t>
            </a:r>
            <a:r>
              <a:rPr lang="en-US" smtClean="0"/>
              <a:t>Server </a:t>
            </a:r>
            <a:r>
              <a:rPr lang="th-TH" smtClean="0"/>
              <a:t>ทั้งหมดแล้ว </a:t>
            </a:r>
            <a:r>
              <a:rPr lang="en-US" smtClean="0"/>
              <a:t>Server </a:t>
            </a:r>
            <a:r>
              <a:rPr lang="th-TH" smtClean="0"/>
              <a:t>สามารถตั้งความปลอดภัยในการเข้าถึงข้อมูลนั้นๆ ได้</a:t>
            </a:r>
          </a:p>
          <a:p>
            <a:pPr lvl="1"/>
            <a:r>
              <a:rPr lang="th-TH" smtClean="0"/>
              <a:t>ง่ายต่อผู้ดูแลระบบในการตรวจสอบการให้บริการของโปรแกรมระบบเครือข่าย</a:t>
            </a:r>
          </a:p>
          <a:p>
            <a:pPr lvl="1"/>
            <a:r>
              <a:rPr lang="en-US" smtClean="0"/>
              <a:t>Server </a:t>
            </a:r>
            <a:r>
              <a:rPr lang="th-TH" smtClean="0"/>
              <a:t>สามารถตั้งความปลอดภัยในการให้บริการต่างๆได้ง่าย</a:t>
            </a:r>
          </a:p>
          <a:p>
            <a:r>
              <a:rPr lang="th-TH" b="1" smtClean="0"/>
              <a:t>ข้อเสีย</a:t>
            </a:r>
          </a:p>
          <a:p>
            <a:pPr lvl="1"/>
            <a:r>
              <a:rPr lang="th-TH" smtClean="0"/>
              <a:t>ภาระการทำงานตกอยู่กับเครื่อง </a:t>
            </a:r>
            <a:r>
              <a:rPr lang="en-US" smtClean="0"/>
              <a:t>Server </a:t>
            </a:r>
            <a:r>
              <a:rPr lang="th-TH" smtClean="0"/>
              <a:t>เป็นส่วนใหญ่</a:t>
            </a:r>
          </a:p>
          <a:p>
            <a:pPr lvl="1"/>
            <a:r>
              <a:rPr lang="th-TH" smtClean="0"/>
              <a:t>เมือ </a:t>
            </a:r>
            <a:r>
              <a:rPr lang="fr-FR" smtClean="0"/>
              <a:t>Server </a:t>
            </a:r>
            <a:r>
              <a:rPr lang="th-TH" smtClean="0"/>
              <a:t>มีปัญหาอาจทำให้ผู้ใช้งานทั้งระบบเครือข่ายไม่สามารถทำงานได้</a:t>
            </a:r>
          </a:p>
          <a:p>
            <a:endParaRPr lang="en-US"/>
          </a:p>
        </p:txBody>
      </p: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Overview Java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030523313 - Network programming</a:t>
            </a:r>
          </a:p>
          <a:p>
            <a:r>
              <a:rPr lang="en-US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Peer-to-Peer Architecture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ส่วนใหญ่จะเขียนย่อว่า </a:t>
            </a:r>
            <a:r>
              <a:rPr lang="fr-FR" smtClean="0"/>
              <a:t>P2P</a:t>
            </a:r>
          </a:p>
          <a:p>
            <a:r>
              <a:rPr lang="th-TH" smtClean="0"/>
              <a:t>จะเรียกแทนระบบโปรแกรมของเครือข่าย ที่เครื่องทุกเครื่องมีหน้าที่ในการทำงานเท่าเทียมกัน คือ เป็นได้ทั้ง เซิฟเวอร์ และ ไคลเอ็น ในแต่ละช่วงเวลา</a:t>
            </a:r>
          </a:p>
          <a:p>
            <a:r>
              <a:rPr lang="th-TH" smtClean="0"/>
              <a:t>บางครั้ง </a:t>
            </a:r>
            <a:r>
              <a:rPr lang="fr-FR" smtClean="0"/>
              <a:t>P2P </a:t>
            </a:r>
            <a:r>
              <a:rPr lang="th-TH" smtClean="0"/>
              <a:t>จะหมายถึงระบบที่มีการเปลี่ยนแปลงตลอดเวลาโดยไม่มีผลกระทบต่อระบบรวม</a:t>
            </a:r>
          </a:p>
          <a:p>
            <a:r>
              <a:rPr lang="th-TH" smtClean="0"/>
              <a:t>ถูกประยุกต์ใช้ในช่วงเวลาที่ผ่านมาไม่นานหลังจาก </a:t>
            </a:r>
            <a:r>
              <a:rPr lang="fr-FR" smtClean="0"/>
              <a:t>internet </a:t>
            </a:r>
            <a:r>
              <a:rPr lang="th-TH" smtClean="0"/>
              <a:t>ได้รับความนิยม เนื่องจากในการทำงานในระบบ </a:t>
            </a:r>
            <a:r>
              <a:rPr lang="fr-FR" smtClean="0"/>
              <a:t>internet </a:t>
            </a:r>
            <a:r>
              <a:rPr lang="th-TH" smtClean="0"/>
              <a:t>บางอย่างไม่สามารถที่จะหาผู้รับผิดชอบ </a:t>
            </a:r>
            <a:r>
              <a:rPr lang="fr-FR" smtClean="0"/>
              <a:t>server </a:t>
            </a:r>
            <a:r>
              <a:rPr lang="th-TH" smtClean="0"/>
              <a:t>ได้</a:t>
            </a:r>
          </a:p>
          <a:p>
            <a:endParaRPr lang="en-US"/>
          </a:p>
        </p:txBody>
      </p:sp>
    </p:spTree>
  </p:cSld>
  <p:clrMapOvr>
    <a:masterClrMapping/>
  </p:clrMapOvr>
  <p:transition/>
  <p:timing/>
</p:sld>
</file>

<file path=ppt/slides/slide1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ประเภทของ </a:t>
            </a:r>
            <a:r>
              <a:rPr lang="en-US" smtClean="0"/>
              <a:t>Peer-to-Peer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smtClean="0"/>
              <a:t>P2P </a:t>
            </a:r>
            <a:r>
              <a:rPr lang="th-TH" sz="2800" smtClean="0"/>
              <a:t>แบ่งออกเป็น 2 พวกใหญ่ๆคือ</a:t>
            </a:r>
          </a:p>
          <a:p>
            <a:pPr lvl="1"/>
            <a:r>
              <a:rPr lang="fr-FR" b="1" err="1" smtClean="0"/>
              <a:t>Centralized </a:t>
            </a:r>
            <a:r>
              <a:rPr lang="fr-FR" smtClean="0"/>
              <a:t>  </a:t>
            </a:r>
            <a:r>
              <a:rPr lang="th-TH" smtClean="0"/>
              <a:t>แบบรวมศูนย์กลาง</a:t>
            </a:r>
          </a:p>
          <a:p>
            <a:pPr lvl="1"/>
            <a:r>
              <a:rPr lang="fr-FR" b="1" err="1" smtClean="0"/>
              <a:t>Decentralized</a:t>
            </a:r>
            <a:r>
              <a:rPr lang="fr-FR" smtClean="0"/>
              <a:t> </a:t>
            </a:r>
            <a:r>
              <a:rPr lang="th-TH" smtClean="0"/>
              <a:t>แบบกระจาย ซึ่งแบ่งออกอีก 3 ประเภทคือ</a:t>
            </a:r>
          </a:p>
          <a:p>
            <a:pPr lvl="2"/>
            <a:r>
              <a:rPr lang="fr-FR" sz="2800" err="1" smtClean="0"/>
              <a:t>Unstructured    </a:t>
            </a:r>
            <a:r>
              <a:rPr lang="th-TH" sz="2800" smtClean="0"/>
              <a:t>แบบไร้โครงสร้าง</a:t>
            </a:r>
          </a:p>
          <a:p>
            <a:pPr lvl="2"/>
            <a:r>
              <a:rPr lang="fr-FR" sz="2800" err="1" smtClean="0"/>
              <a:t>Structured       </a:t>
            </a:r>
            <a:r>
              <a:rPr lang="th-TH" sz="2800" smtClean="0"/>
              <a:t>แบบมีโครงสร้าง</a:t>
            </a:r>
          </a:p>
          <a:p>
            <a:pPr lvl="2"/>
            <a:r>
              <a:rPr lang="fr-FR" sz="2800" err="1" smtClean="0"/>
              <a:t>Hybrid            </a:t>
            </a:r>
            <a:r>
              <a:rPr lang="th-TH" sz="2800" smtClean="0"/>
              <a:t>แบบผสม</a:t>
            </a:r>
          </a:p>
          <a:p>
            <a:endParaRPr lang="en-US"/>
          </a:p>
        </p:txBody>
      </p:sp>
    </p:spTree>
  </p:cSld>
  <p:clrMapOvr>
    <a:masterClrMapping/>
  </p:clrMapOvr>
  <p:transition/>
  <p:timing/>
</p:sld>
</file>

<file path=ppt/slides/slide1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Peer-to-Peer Architecture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Application </a:t>
            </a:r>
            <a:r>
              <a:rPr lang="th-TH" smtClean="0"/>
              <a:t>แรกๆที่ทำให้สถาปัตยกรรมแบบ </a:t>
            </a:r>
            <a:r>
              <a:rPr lang="fr-FR" smtClean="0"/>
              <a:t>P2P </a:t>
            </a:r>
            <a:r>
              <a:rPr lang="th-TH" smtClean="0"/>
              <a:t>โด่งดังก็คือ การแชร์ไฟล์ </a:t>
            </a:r>
            <a:r>
              <a:rPr lang="en-US" smtClean="0"/>
              <a:t>(file sharing)</a:t>
            </a:r>
          </a:p>
          <a:p>
            <a:r>
              <a:rPr lang="th-TH" smtClean="0"/>
              <a:t>ซึ่งเริ่มต้นที่ประมาณปี 1999 ได้มีการพัฒนาโปรแกรมที่ทำการแชร์ไฟล์ </a:t>
            </a:r>
            <a:r>
              <a:rPr lang="en-US" smtClean="0"/>
              <a:t>mp3 </a:t>
            </a:r>
            <a:r>
              <a:rPr lang="th-TH" smtClean="0"/>
              <a:t>โดยเป็นแบบ </a:t>
            </a:r>
            <a:r>
              <a:rPr lang="fr-FR" err="1" smtClean="0">
                <a:solidFill>
                  <a:srgbClr val="FF0000"/>
                </a:solidFill>
              </a:rPr>
              <a:t>centrailized</a:t>
            </a:r>
            <a:r>
              <a:rPr lang="fr-FR" smtClean="0"/>
              <a:t> </a:t>
            </a:r>
            <a:r>
              <a:rPr lang="th-TH" smtClean="0"/>
              <a:t>ชื่อว่า </a:t>
            </a:r>
            <a:r>
              <a:rPr lang="fr-FR" err="1" smtClean="0"/>
              <a:t>napster</a:t>
            </a:r>
            <a:endParaRPr lang="fr-FR" smtClean="0"/>
          </a:p>
          <a:p>
            <a:r>
              <a:rPr lang="en-US" smtClean="0"/>
              <a:t>Napster</a:t>
            </a:r>
          </a:p>
          <a:p>
            <a:pPr lvl="1"/>
            <a:r>
              <a:rPr lang="th-TH" smtClean="0"/>
              <a:t>เป็นโปรแกรมที่พัฒนาเพื่อแลกเปลี่ยนไฟล์ </a:t>
            </a:r>
            <a:r>
              <a:rPr lang="fr-FR" smtClean="0"/>
              <a:t>mp3 </a:t>
            </a:r>
            <a:r>
              <a:rPr lang="th-TH" smtClean="0"/>
              <a:t>ของผู้ใช้ตามบ้านทั่วไป</a:t>
            </a:r>
          </a:p>
          <a:p>
            <a:pPr lvl="1"/>
            <a:r>
              <a:rPr lang="fr-FR" err="1" smtClean="0"/>
              <a:t>Napster </a:t>
            </a:r>
            <a:r>
              <a:rPr lang="th-TH" smtClean="0"/>
              <a:t>ถือว่าเป็น </a:t>
            </a:r>
            <a:r>
              <a:rPr lang="fr-FR" smtClean="0"/>
              <a:t>P2P </a:t>
            </a:r>
            <a:r>
              <a:rPr lang="th-TH" smtClean="0"/>
              <a:t>แบบ </a:t>
            </a:r>
            <a:r>
              <a:rPr lang="fr-FR" err="1" smtClean="0"/>
              <a:t>centralized </a:t>
            </a:r>
            <a:r>
              <a:rPr lang="th-TH" smtClean="0"/>
              <a:t>เพราะจำเป็นต้องมี </a:t>
            </a:r>
            <a:r>
              <a:rPr lang="fr-FR" smtClean="0"/>
              <a:t>server </a:t>
            </a:r>
            <a:r>
              <a:rPr lang="th-TH" smtClean="0"/>
              <a:t>ที่ทำหน้าที่ เหมือนสมุดหน้าเหลือง ที่เก็บตำแหน่งที่อยู่ของ ไฟล์</a:t>
            </a:r>
            <a:r>
              <a:rPr lang="fr-FR" smtClean="0"/>
              <a:t> mp3</a:t>
            </a:r>
          </a:p>
          <a:p>
            <a:endParaRPr lang="th-TH"/>
          </a:p>
        </p:txBody>
      </p:sp>
      <p:pic>
        <p:nvPicPr>
          <p:cNvPr id="4" name="รูปภาพ 3" descr="napster-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5365856"/>
            <a:ext cx="1438922" cy="1375512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การทำงานของ </a:t>
            </a:r>
            <a:r>
              <a:rPr lang="fr-FR" err="1" smtClean="0"/>
              <a:t>Napster</a:t>
            </a:r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143372" y="1574678"/>
            <a:ext cx="1143008" cy="1561574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57290" y="5289454"/>
            <a:ext cx="923925" cy="9239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786578" y="5289454"/>
            <a:ext cx="923925" cy="9239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643042" y="6218148"/>
            <a:ext cx="32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A</a:t>
            </a:r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7286644" y="6218148"/>
            <a:ext cx="32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B</a:t>
            </a:r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214282" y="5218016"/>
            <a:ext cx="1157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rgbClr val="0070C0"/>
                </a:solidFill>
              </a:rPr>
              <a:t>A1.mp3</a:t>
            </a:r>
          </a:p>
          <a:p>
            <a:r>
              <a:rPr lang="en-US" sz="2400" smtClean="0">
                <a:solidFill>
                  <a:srgbClr val="0070C0"/>
                </a:solidFill>
              </a:rPr>
              <a:t>A2.mp3</a:t>
            </a:r>
          </a:p>
          <a:p>
            <a:r>
              <a:rPr lang="en-US" sz="2400" smtClean="0">
                <a:solidFill>
                  <a:srgbClr val="0070C0"/>
                </a:solidFill>
              </a:rPr>
              <a:t>A3.mp3</a:t>
            </a:r>
            <a:endParaRPr lang="th-TH" sz="240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786710" y="5432330"/>
            <a:ext cx="1146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rgbClr val="FF0000"/>
                </a:solidFill>
              </a:rPr>
              <a:t>B1.mp3</a:t>
            </a:r>
          </a:p>
          <a:p>
            <a:endParaRPr lang="en-US" sz="2400" smtClean="0"/>
          </a:p>
        </p:txBody>
      </p:sp>
      <p:sp>
        <p:nvSpPr>
          <p:cNvPr id="16" name="ลูกศรขวา 15"/>
          <p:cNvSpPr/>
          <p:nvPr/>
        </p:nvSpPr>
        <p:spPr>
          <a:xfrm rot="18149228">
            <a:off x="1277838" y="3489613"/>
            <a:ext cx="3345950" cy="2926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9" name="ลูกศรขวา 18"/>
          <p:cNvSpPr/>
          <p:nvPr/>
        </p:nvSpPr>
        <p:spPr>
          <a:xfrm rot="13578613">
            <a:off x="4989450" y="3845294"/>
            <a:ext cx="3041903" cy="282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0" name="TextBox 19"/>
          <p:cNvSpPr txBox="1"/>
          <p:nvPr/>
        </p:nvSpPr>
        <p:spPr>
          <a:xfrm>
            <a:off x="2000232" y="3217752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err="1" smtClean="0"/>
              <a:t>register</a:t>
            </a:r>
            <a:endParaRPr lang="th-TH" sz="2000"/>
          </a:p>
        </p:txBody>
      </p:sp>
      <p:sp>
        <p:nvSpPr>
          <p:cNvPr id="21" name="TextBox 20"/>
          <p:cNvSpPr txBox="1"/>
          <p:nvPr/>
        </p:nvSpPr>
        <p:spPr>
          <a:xfrm>
            <a:off x="6429388" y="3574942"/>
            <a:ext cx="1000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err="1" smtClean="0"/>
              <a:t>register</a:t>
            </a:r>
            <a:endParaRPr lang="th-TH" sz="2000"/>
          </a:p>
        </p:txBody>
      </p:sp>
      <p:sp>
        <p:nvSpPr>
          <p:cNvPr id="22" name="TextBox 21"/>
          <p:cNvSpPr txBox="1"/>
          <p:nvPr/>
        </p:nvSpPr>
        <p:spPr>
          <a:xfrm>
            <a:off x="5572132" y="1499300"/>
            <a:ext cx="22860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rgbClr val="0070C0"/>
                </a:solidFill>
              </a:rPr>
              <a:t>A	A1.mp3</a:t>
            </a:r>
          </a:p>
          <a:p>
            <a:r>
              <a:rPr lang="en-US" sz="2400" smtClean="0">
                <a:solidFill>
                  <a:srgbClr val="0070C0"/>
                </a:solidFill>
              </a:rPr>
              <a:t>A	A2.mp3</a:t>
            </a:r>
          </a:p>
          <a:p>
            <a:r>
              <a:rPr lang="en-US" sz="2400" smtClean="0">
                <a:solidFill>
                  <a:srgbClr val="0070C0"/>
                </a:solidFill>
              </a:rPr>
              <a:t>A	A3.mp3</a:t>
            </a:r>
          </a:p>
          <a:p>
            <a:r>
              <a:rPr lang="en-US" sz="2400" smtClean="0">
                <a:solidFill>
                  <a:srgbClr val="FF0000"/>
                </a:solidFill>
              </a:rPr>
              <a:t>B	B1.mp3</a:t>
            </a:r>
            <a:endParaRPr lang="th-TH" sz="2400">
              <a:solidFill>
                <a:srgbClr val="FF0000"/>
              </a:solidFill>
            </a:endParaRPr>
          </a:p>
        </p:txBody>
      </p:sp>
      <p:sp>
        <p:nvSpPr>
          <p:cNvPr id="23" name="ลูกศรขวา 22"/>
          <p:cNvSpPr/>
          <p:nvPr/>
        </p:nvSpPr>
        <p:spPr>
          <a:xfrm rot="18111300">
            <a:off x="1926118" y="4058519"/>
            <a:ext cx="2643206" cy="28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1571604" y="4503636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Where are </a:t>
            </a:r>
            <a:r>
              <a:rPr lang="fr-FR" sz="2000" smtClean="0"/>
              <a:t>B</a:t>
            </a:r>
            <a:r>
              <a:rPr lang="en-US" sz="2000" smtClean="0"/>
              <a:t>1.mp3 </a:t>
            </a:r>
            <a:endParaRPr lang="th-TH" sz="2000"/>
          </a:p>
        </p:txBody>
      </p:sp>
      <p:sp>
        <p:nvSpPr>
          <p:cNvPr id="25" name="ลูกศรขวา 24"/>
          <p:cNvSpPr/>
          <p:nvPr/>
        </p:nvSpPr>
        <p:spPr>
          <a:xfrm rot="7244140">
            <a:off x="2283307" y="4272834"/>
            <a:ext cx="2643206" cy="285752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6" name="TextBox 25"/>
          <p:cNvSpPr txBox="1"/>
          <p:nvPr/>
        </p:nvSpPr>
        <p:spPr>
          <a:xfrm>
            <a:off x="3857620" y="3932132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B has </a:t>
            </a:r>
            <a:r>
              <a:rPr lang="fr-FR" sz="2000" smtClean="0"/>
              <a:t>B</a:t>
            </a:r>
            <a:r>
              <a:rPr lang="en-US" sz="2000" smtClean="0"/>
              <a:t>1.mp3 </a:t>
            </a:r>
            <a:endParaRPr lang="th-TH" sz="2000"/>
          </a:p>
        </p:txBody>
      </p:sp>
      <p:sp>
        <p:nvSpPr>
          <p:cNvPr id="27" name="ลูกศรซ้าย-ขวา 26"/>
          <p:cNvSpPr/>
          <p:nvPr/>
        </p:nvSpPr>
        <p:spPr>
          <a:xfrm>
            <a:off x="2928926" y="5646644"/>
            <a:ext cx="3571900" cy="500066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8" name="TextBox 27"/>
          <p:cNvSpPr txBox="1"/>
          <p:nvPr/>
        </p:nvSpPr>
        <p:spPr>
          <a:xfrm>
            <a:off x="3143240" y="6218148"/>
            <a:ext cx="3286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A downloads </a:t>
            </a:r>
            <a:r>
              <a:rPr lang="fr-FR" sz="2000" smtClean="0"/>
              <a:t>B</a:t>
            </a:r>
            <a:r>
              <a:rPr lang="en-US" sz="2000" smtClean="0"/>
              <a:t>1.mp3  from B</a:t>
            </a:r>
            <a:endParaRPr lang="th-TH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ข้อดีและข้อเสียของระบบ </a:t>
            </a:r>
            <a:r>
              <a:rPr lang="en-US" smtClean="0"/>
              <a:t>Napster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 lnSpcReduction="10000"/>
          </a:bodyPr>
          <a:lstStyle/>
          <a:p>
            <a:r>
              <a:rPr lang="th-TH" b="1" smtClean="0"/>
              <a:t>ข้อดี</a:t>
            </a:r>
          </a:p>
          <a:p>
            <a:pPr lvl="1"/>
            <a:r>
              <a:rPr lang="th-TH" smtClean="0"/>
              <a:t>กระจายเนื้อที่ในการเก็บ </a:t>
            </a:r>
            <a:r>
              <a:rPr lang="fr-FR" smtClean="0"/>
              <a:t>mp3  </a:t>
            </a:r>
            <a:r>
              <a:rPr lang="th-TH" smtClean="0"/>
              <a:t>และ </a:t>
            </a:r>
            <a:r>
              <a:rPr lang="fr-FR" err="1" smtClean="0"/>
              <a:t>bandwidth </a:t>
            </a:r>
            <a:r>
              <a:rPr lang="th-TH" smtClean="0"/>
              <a:t>เพราะใครจะออกเงินซื้อ </a:t>
            </a:r>
            <a:r>
              <a:rPr lang="fr-FR" smtClean="0"/>
              <a:t>server </a:t>
            </a:r>
            <a:r>
              <a:rPr lang="th-TH" smtClean="0"/>
              <a:t>ที่มี </a:t>
            </a:r>
            <a:r>
              <a:rPr lang="fr-FR" err="1" smtClean="0"/>
              <a:t>harddisk </a:t>
            </a:r>
            <a:r>
              <a:rPr lang="th-TH" smtClean="0"/>
              <a:t>ขนาดใหญ่เพื่อจุ </a:t>
            </a:r>
            <a:r>
              <a:rPr lang="fr-FR" err="1" smtClean="0"/>
              <a:t>mp</a:t>
            </a:r>
            <a:r>
              <a:rPr lang="en-US" smtClean="0"/>
              <a:t>3 </a:t>
            </a:r>
            <a:r>
              <a:rPr lang="th-TH" smtClean="0"/>
              <a:t>และเช่าสายสัญญาณ </a:t>
            </a:r>
            <a:r>
              <a:rPr lang="fr-FR" smtClean="0"/>
              <a:t>internet </a:t>
            </a:r>
            <a:r>
              <a:rPr lang="th-TH" smtClean="0"/>
              <a:t>เพื่อรองรับคนทั้งโลก</a:t>
            </a:r>
          </a:p>
          <a:p>
            <a:pPr lvl="1"/>
            <a:r>
              <a:rPr lang="th-TH" smtClean="0"/>
              <a:t>ระบบทำงานเร็วเพราะ </a:t>
            </a:r>
            <a:r>
              <a:rPr lang="fr-FR" smtClean="0"/>
              <a:t>server </a:t>
            </a:r>
            <a:r>
              <a:rPr lang="th-TH" smtClean="0"/>
              <a:t>แค่ค้นหา </a:t>
            </a:r>
            <a:r>
              <a:rPr lang="fr-FR" smtClean="0"/>
              <a:t>IP address </a:t>
            </a:r>
            <a:r>
              <a:rPr lang="th-TH" smtClean="0"/>
              <a:t>หรือชื่อโฮทส์ที่มี </a:t>
            </a:r>
            <a:r>
              <a:rPr lang="fr-FR" err="1" smtClean="0"/>
              <a:t>mp</a:t>
            </a:r>
            <a:r>
              <a:rPr lang="en-US" smtClean="0"/>
              <a:t>3 </a:t>
            </a:r>
            <a:r>
              <a:rPr lang="th-TH" smtClean="0"/>
              <a:t>ที่ต้องการ</a:t>
            </a:r>
          </a:p>
          <a:p>
            <a:r>
              <a:rPr lang="th-TH" b="1" smtClean="0"/>
              <a:t>ข้อเสีย</a:t>
            </a:r>
          </a:p>
          <a:p>
            <a:pPr lvl="1"/>
            <a:r>
              <a:rPr lang="th-TH" smtClean="0"/>
              <a:t>ผู้ใช้จำเป็นต้องติดต่อกับ </a:t>
            </a:r>
            <a:r>
              <a:rPr lang="fr-FR" smtClean="0"/>
              <a:t>server </a:t>
            </a:r>
            <a:r>
              <a:rPr lang="th-TH" smtClean="0"/>
              <a:t>เพื่อจะทราบว่าจะ </a:t>
            </a:r>
            <a:r>
              <a:rPr lang="fr-FR" err="1" smtClean="0"/>
              <a:t>download </a:t>
            </a:r>
            <a:r>
              <a:rPr lang="th-TH" smtClean="0"/>
              <a:t>ที่ไหน ถ้า </a:t>
            </a:r>
            <a:r>
              <a:rPr lang="fr-FR" smtClean="0"/>
              <a:t>server </a:t>
            </a:r>
            <a:r>
              <a:rPr lang="th-TH" smtClean="0"/>
              <a:t>มีปัญหา ก็จะทำให้ระบบล่มทั้งระบบ</a:t>
            </a:r>
          </a:p>
          <a:p>
            <a:pPr lvl="1"/>
            <a:r>
              <a:rPr lang="th-TH" smtClean="0"/>
              <a:t>จากข้อเสียข้อนี้ทำให้ </a:t>
            </a:r>
            <a:r>
              <a:rPr lang="fr-FR" err="1" smtClean="0"/>
              <a:t>napster </a:t>
            </a:r>
            <a:r>
              <a:rPr lang="th-TH" smtClean="0"/>
              <a:t>หยุดการให้บริการเพราะศาลสั่งให้ปิดเซิฟเวอร์เนื่องจาก กฎหมาย </a:t>
            </a:r>
            <a:r>
              <a:rPr lang="fr-FR" smtClean="0"/>
              <a:t>copyright </a:t>
            </a:r>
            <a:r>
              <a:rPr lang="th-TH" smtClean="0"/>
              <a:t>ของ </a:t>
            </a:r>
            <a:r>
              <a:rPr lang="en-US" smtClean="0"/>
              <a:t>mp3</a:t>
            </a:r>
            <a:endParaRPr lang="th-TH" smtClean="0"/>
          </a:p>
        </p:txBody>
      </p:sp>
    </p:spTree>
  </p:cSld>
  <p:clrMapOvr>
    <a:masterClrMapping/>
  </p:clrMapOvr>
  <p:transition/>
  <p:timing/>
</p:sld>
</file>

<file path=ppt/slides/slide1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 smtClean="0"/>
              <a:t>Gnutella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หลังจาก </a:t>
            </a:r>
            <a:r>
              <a:rPr lang="fr-FR" err="1" smtClean="0"/>
              <a:t>Napster </a:t>
            </a:r>
            <a:r>
              <a:rPr lang="th-TH" smtClean="0"/>
              <a:t>ถูกปิด ทางออกใหม่สำหรับการแชร์ไฟล์คือ การพัฒนาระบบ </a:t>
            </a:r>
            <a:r>
              <a:rPr lang="fr-FR" smtClean="0"/>
              <a:t>P2P </a:t>
            </a:r>
            <a:r>
              <a:rPr lang="th-TH" smtClean="0"/>
              <a:t>แบบ </a:t>
            </a:r>
            <a:r>
              <a:rPr lang="fr-FR" err="1" smtClean="0"/>
              <a:t>decentraili</a:t>
            </a:r>
            <a:r>
              <a:rPr lang="en-US" smtClean="0"/>
              <a:t>zed </a:t>
            </a:r>
            <a:r>
              <a:rPr lang="th-TH" smtClean="0"/>
              <a:t>ซึ่งไม่จำเป็นต้องมี </a:t>
            </a:r>
            <a:r>
              <a:rPr lang="fr-FR" smtClean="0"/>
              <a:t>server</a:t>
            </a:r>
          </a:p>
          <a:p>
            <a:r>
              <a:rPr lang="fr-FR" err="1" smtClean="0"/>
              <a:t>Gnutella </a:t>
            </a:r>
            <a:r>
              <a:rPr lang="th-TH" smtClean="0"/>
              <a:t>เป็น 1 ใน </a:t>
            </a:r>
            <a:r>
              <a:rPr lang="fr-FR" smtClean="0"/>
              <a:t>application </a:t>
            </a:r>
            <a:r>
              <a:rPr lang="th-TH" smtClean="0"/>
              <a:t>ต้นๆ ที่ได้ใช้ระบบ </a:t>
            </a:r>
            <a:r>
              <a:rPr lang="fr-FR" err="1" smtClean="0"/>
              <a:t>decentralized P</a:t>
            </a:r>
            <a:r>
              <a:rPr lang="en-US" smtClean="0"/>
              <a:t>2P </a:t>
            </a:r>
            <a:r>
              <a:rPr lang="th-TH" smtClean="0"/>
              <a:t>ถูกพัฒนาขึ้นประมาณปี 2001</a:t>
            </a:r>
          </a:p>
          <a:p>
            <a:r>
              <a:rPr lang="en-US" smtClean="0"/>
              <a:t>Gnutella </a:t>
            </a:r>
            <a:r>
              <a:rPr lang="th-TH" smtClean="0"/>
              <a:t>เป็น </a:t>
            </a:r>
            <a:r>
              <a:rPr lang="en-US" smtClean="0">
                <a:solidFill>
                  <a:srgbClr val="FF0000"/>
                </a:solidFill>
              </a:rPr>
              <a:t>decentralized P2P</a:t>
            </a:r>
            <a:r>
              <a:rPr lang="en-US" smtClean="0"/>
              <a:t> system </a:t>
            </a:r>
            <a:r>
              <a:rPr lang="th-TH" smtClean="0"/>
              <a:t>แบบ </a:t>
            </a:r>
            <a:r>
              <a:rPr lang="en-US" smtClean="0">
                <a:solidFill>
                  <a:srgbClr val="FF0000"/>
                </a:solidFill>
              </a:rPr>
              <a:t>unstructured</a:t>
            </a:r>
            <a:endParaRPr lang="th-TH" smtClean="0">
              <a:solidFill>
                <a:srgbClr val="FF0000"/>
              </a:solidFill>
            </a:endParaRPr>
          </a:p>
          <a:p>
            <a:r>
              <a:rPr lang="th-TH" smtClean="0"/>
              <a:t>การค้นหาข้อมูลใช้วิธีการที่เรียกว่า </a:t>
            </a:r>
            <a:r>
              <a:rPr lang="en-US" smtClean="0"/>
              <a:t>Flooding</a:t>
            </a:r>
          </a:p>
          <a:p>
            <a:pPr>
              <a:buNone/>
            </a:pPr>
            <a:endParaRPr lang="th-TH"/>
          </a:p>
        </p:txBody>
      </p:sp>
    </p:spTree>
  </p:cSld>
  <p:clrMapOvr>
    <a:masterClrMapping/>
  </p:clrMapOvr>
  <p:transition/>
  <p:timing/>
</p:sld>
</file>

<file path=ppt/slides/slide1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Gnutella</a:t>
            </a:r>
            <a:endParaRPr lang="th-TH"/>
          </a:p>
        </p:txBody>
      </p:sp>
      <p:pic>
        <p:nvPicPr>
          <p:cNvPr id="4" name="รูปภาพ 3" descr="gnutellaProtoco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592795"/>
            <a:ext cx="6768752" cy="50765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Gnutella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h-TH" b="1" smtClean="0"/>
              <a:t>ข้อดี</a:t>
            </a:r>
          </a:p>
          <a:p>
            <a:pPr lvl="1"/>
            <a:r>
              <a:rPr lang="th-TH" smtClean="0"/>
              <a:t>กระจายเนื้อที่ในการเก็บ </a:t>
            </a:r>
            <a:r>
              <a:rPr lang="fr-FR" smtClean="0"/>
              <a:t>mp3  </a:t>
            </a:r>
            <a:r>
              <a:rPr lang="th-TH" smtClean="0"/>
              <a:t>และ </a:t>
            </a:r>
            <a:r>
              <a:rPr lang="fr-FR" err="1" smtClean="0"/>
              <a:t>bandwidth </a:t>
            </a:r>
            <a:r>
              <a:rPr lang="th-TH" smtClean="0"/>
              <a:t>เพราะใครจะออกเงินซื้อ </a:t>
            </a:r>
            <a:r>
              <a:rPr lang="fr-FR" smtClean="0"/>
              <a:t>server </a:t>
            </a:r>
            <a:r>
              <a:rPr lang="th-TH" smtClean="0"/>
              <a:t>ที่มี </a:t>
            </a:r>
            <a:r>
              <a:rPr lang="fr-FR" err="1" smtClean="0"/>
              <a:t>harddisk </a:t>
            </a:r>
            <a:r>
              <a:rPr lang="th-TH" smtClean="0"/>
              <a:t>ขนาดใหญ่เพื่อจุ </a:t>
            </a:r>
            <a:r>
              <a:rPr lang="fr-FR" err="1" smtClean="0"/>
              <a:t>mp</a:t>
            </a:r>
            <a:r>
              <a:rPr lang="en-US" smtClean="0"/>
              <a:t>3 </a:t>
            </a:r>
            <a:r>
              <a:rPr lang="th-TH" smtClean="0"/>
              <a:t>และเช่าสายสัญญาณ </a:t>
            </a:r>
            <a:r>
              <a:rPr lang="fr-FR" smtClean="0"/>
              <a:t>internet </a:t>
            </a:r>
            <a:r>
              <a:rPr lang="th-TH" smtClean="0"/>
              <a:t>เพื่อรองรับคนทั้งโลก</a:t>
            </a:r>
          </a:p>
          <a:p>
            <a:pPr lvl="1"/>
            <a:r>
              <a:rPr lang="th-TH" smtClean="0"/>
              <a:t>ไม่มี </a:t>
            </a:r>
            <a:r>
              <a:rPr lang="en-US" smtClean="0"/>
              <a:t>server </a:t>
            </a:r>
            <a:r>
              <a:rPr lang="th-TH" smtClean="0"/>
              <a:t>ที่เก็บข้อมูลกลางทำให้ไม่มีใครสามารถปิดระบบได้</a:t>
            </a:r>
          </a:p>
          <a:p>
            <a:r>
              <a:rPr lang="th-TH" b="1" smtClean="0"/>
              <a:t>ข้อเสีย</a:t>
            </a:r>
          </a:p>
          <a:p>
            <a:pPr lvl="1"/>
            <a:r>
              <a:rPr lang="th-TH" smtClean="0"/>
              <a:t>วิธีการ </a:t>
            </a:r>
            <a:r>
              <a:rPr lang="en-US" smtClean="0"/>
              <a:t>flood </a:t>
            </a:r>
            <a:r>
              <a:rPr lang="th-TH" smtClean="0"/>
              <a:t>อาจทำให้เครื่องผู้ใช้ทำงานมากกว่าปกติ </a:t>
            </a:r>
          </a:p>
          <a:p>
            <a:pPr lvl="1"/>
            <a:r>
              <a:rPr lang="th-TH" smtClean="0"/>
              <a:t>ไม่มีการรับประกันว่าข้อมูลที่ถูกหาจะสามารถหาเจอ แม้ว่าข้อมูลนั้นจะมีอยู่จริงในระบบ</a:t>
            </a:r>
          </a:p>
          <a:p>
            <a:pPr lvl="1"/>
            <a:r>
              <a:rPr lang="th-TH" smtClean="0"/>
              <a:t>การค้นหาข้อมูลจะช้ากว่าแบบ </a:t>
            </a:r>
            <a:r>
              <a:rPr lang="en-US" smtClean="0"/>
              <a:t>centralized </a:t>
            </a:r>
            <a:r>
              <a:rPr lang="th-TH" smtClean="0"/>
              <a:t>ภายหลังจึงมีการเพิ่มส่วนที่เรียกว่า </a:t>
            </a:r>
            <a:r>
              <a:rPr lang="en-US" err="1" smtClean="0"/>
              <a:t>supernode </a:t>
            </a:r>
            <a:r>
              <a:rPr lang="th-TH" smtClean="0"/>
              <a:t>เพื่อเก็บ </a:t>
            </a:r>
            <a:r>
              <a:rPr lang="en-US" smtClean="0"/>
              <a:t>cache</a:t>
            </a:r>
            <a:endParaRPr lang="th-TH" smtClean="0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1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CHORD, PASTRY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ในด้านการวิจัยได้พัฒนาระบบ </a:t>
            </a:r>
            <a:r>
              <a:rPr lang="en-US" smtClean="0"/>
              <a:t>P2P </a:t>
            </a:r>
            <a:r>
              <a:rPr lang="th-TH" smtClean="0"/>
              <a:t>แบบ </a:t>
            </a:r>
            <a:r>
              <a:rPr lang="en-US" smtClean="0">
                <a:solidFill>
                  <a:srgbClr val="FF0000"/>
                </a:solidFill>
              </a:rPr>
              <a:t>decentralized</a:t>
            </a:r>
            <a:r>
              <a:rPr lang="en-US" smtClean="0"/>
              <a:t> </a:t>
            </a:r>
            <a:r>
              <a:rPr lang="th-TH" smtClean="0"/>
              <a:t>ที่มีโครงสร้างขึ้น </a:t>
            </a:r>
            <a:r>
              <a:rPr lang="en-US" smtClean="0">
                <a:solidFill>
                  <a:srgbClr val="FF0000"/>
                </a:solidFill>
              </a:rPr>
              <a:t>(structured)</a:t>
            </a:r>
          </a:p>
          <a:p>
            <a:r>
              <a:rPr lang="th-TH" smtClean="0"/>
              <a:t>โครงสร้างพื้นฐานจะเป็นรูปวงแหวน </a:t>
            </a:r>
            <a:r>
              <a:rPr lang="en-US" smtClean="0"/>
              <a:t>(ring) </a:t>
            </a:r>
            <a:r>
              <a:rPr lang="th-TH" smtClean="0"/>
              <a:t>โดยแต่ละ </a:t>
            </a:r>
            <a:r>
              <a:rPr lang="en-US" smtClean="0"/>
              <a:t>node </a:t>
            </a:r>
            <a:r>
              <a:rPr lang="th-TH" smtClean="0"/>
              <a:t>จะมี </a:t>
            </a:r>
            <a:r>
              <a:rPr lang="en-US" err="1" smtClean="0"/>
              <a:t>nodeID</a:t>
            </a:r>
            <a:endParaRPr lang="en-US" smtClean="0"/>
          </a:p>
          <a:p>
            <a:r>
              <a:rPr lang="th-TH" smtClean="0"/>
              <a:t>วัตถุที่ต้องการจะเก็บเข้าในระบบ จะมี </a:t>
            </a:r>
            <a:r>
              <a:rPr lang="en-US" err="1" smtClean="0"/>
              <a:t>objectID</a:t>
            </a:r>
            <a:endParaRPr lang="en-US" smtClean="0"/>
          </a:p>
          <a:p>
            <a:r>
              <a:rPr lang="th-TH" smtClean="0"/>
              <a:t>ระบบจะพยายามวาง </a:t>
            </a:r>
            <a:r>
              <a:rPr lang="en-US" err="1" smtClean="0"/>
              <a:t>objectID </a:t>
            </a:r>
            <a:r>
              <a:rPr lang="th-TH" smtClean="0"/>
              <a:t>ลงใน </a:t>
            </a:r>
            <a:r>
              <a:rPr lang="en-US" err="1" smtClean="0"/>
              <a:t>nodeID </a:t>
            </a:r>
            <a:r>
              <a:rPr lang="th-TH" smtClean="0"/>
              <a:t>ที่มีค่าใกล้เคียงกันที่สุด</a:t>
            </a:r>
          </a:p>
          <a:p>
            <a:r>
              <a:rPr lang="th-TH" smtClean="0"/>
              <a:t>ทำให้การค้นหาข้อมูลสามารถหาได้ง่ายและรวดเร็ว</a:t>
            </a:r>
            <a:endParaRPr lang="en-US" smtClean="0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1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Bittorrent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mtClean="0"/>
              <a:t>เป็นการผสมผสานระบบแบบ </a:t>
            </a:r>
            <a:r>
              <a:rPr lang="en-US" smtClean="0"/>
              <a:t>centralized </a:t>
            </a:r>
            <a:r>
              <a:rPr lang="th-TH" smtClean="0"/>
              <a:t>และ </a:t>
            </a:r>
            <a:r>
              <a:rPr lang="en-US" smtClean="0"/>
              <a:t>decentralized </a:t>
            </a:r>
            <a:r>
              <a:rPr lang="th-TH" smtClean="0"/>
              <a:t>เรียกว่า</a:t>
            </a:r>
            <a:r>
              <a:rPr lang="th-TH" smtClean="0">
                <a:solidFill>
                  <a:srgbClr val="FF0000"/>
                </a:solidFill>
              </a:rPr>
              <a:t> </a:t>
            </a:r>
            <a:r>
              <a:rPr lang="en-US" smtClean="0">
                <a:solidFill>
                  <a:srgbClr val="FF0000"/>
                </a:solidFill>
              </a:rPr>
              <a:t>hybrid</a:t>
            </a:r>
          </a:p>
          <a:p>
            <a:r>
              <a:rPr lang="th-TH" smtClean="0"/>
              <a:t>ใน</a:t>
            </a:r>
            <a:r>
              <a:rPr lang="en-US" smtClean="0"/>
              <a:t> bittorrent </a:t>
            </a:r>
            <a:r>
              <a:rPr lang="th-TH" smtClean="0"/>
              <a:t>จะมี </a:t>
            </a:r>
            <a:r>
              <a:rPr lang="en-US" smtClean="0"/>
              <a:t>tracker </a:t>
            </a:r>
            <a:r>
              <a:rPr lang="th-TH" smtClean="0"/>
              <a:t>ที่ทำหน้าที่เหมือนเป็น </a:t>
            </a:r>
            <a:r>
              <a:rPr lang="en-US" smtClean="0"/>
              <a:t>server </a:t>
            </a:r>
            <a:r>
              <a:rPr lang="th-TH" smtClean="0"/>
              <a:t>ที่เก็บ </a:t>
            </a:r>
            <a:r>
              <a:rPr lang="en-US" smtClean="0"/>
              <a:t>IP address </a:t>
            </a:r>
            <a:r>
              <a:rPr lang="th-TH" smtClean="0"/>
              <a:t>ของเครื่องที่กำลังแชร์ไฟล์นั้นอยู่</a:t>
            </a:r>
          </a:p>
          <a:p>
            <a:r>
              <a:rPr lang="en-US" smtClean="0"/>
              <a:t>Client </a:t>
            </a:r>
            <a:r>
              <a:rPr lang="th-TH" smtClean="0"/>
              <a:t>จะติดต่อกับ </a:t>
            </a:r>
            <a:r>
              <a:rPr lang="en-US" smtClean="0"/>
              <a:t>tracker </a:t>
            </a:r>
            <a:r>
              <a:rPr lang="th-TH" smtClean="0"/>
              <a:t>เพื่อขอ </a:t>
            </a:r>
            <a:r>
              <a:rPr lang="en-US" smtClean="0"/>
              <a:t>IP address </a:t>
            </a:r>
            <a:r>
              <a:rPr lang="th-TH" smtClean="0"/>
              <a:t>ของเครื่องที่แชร์ไฟล์นั้นๆ แล้วติดต่อกับ </a:t>
            </a:r>
            <a:r>
              <a:rPr lang="en-US" smtClean="0"/>
              <a:t>client </a:t>
            </a:r>
            <a:r>
              <a:rPr lang="th-TH" smtClean="0"/>
              <a:t>อื่นเพื่อ </a:t>
            </a:r>
            <a:r>
              <a:rPr lang="en-US" smtClean="0"/>
              <a:t>download </a:t>
            </a:r>
            <a:r>
              <a:rPr lang="th-TH" smtClean="0"/>
              <a:t>ไฟล์ข้อมูลนั้น</a:t>
            </a:r>
          </a:p>
          <a:p>
            <a:r>
              <a:rPr lang="th-TH" smtClean="0"/>
              <a:t>ได้แทรกระบบ </a:t>
            </a:r>
            <a:r>
              <a:rPr lang="en-US" smtClean="0"/>
              <a:t>tit-and-tat </a:t>
            </a:r>
            <a:r>
              <a:rPr lang="th-TH" smtClean="0"/>
              <a:t>ยิ่งแชร์มากยิ่ง </a:t>
            </a:r>
            <a:r>
              <a:rPr lang="en-US" smtClean="0"/>
              <a:t>download </a:t>
            </a:r>
            <a:r>
              <a:rPr lang="th-TH" smtClean="0"/>
              <a:t>เร็วเพื่อป้องกันปัญหาคนที่เอาแต่</a:t>
            </a:r>
            <a:r>
              <a:rPr lang="en-US" smtClean="0"/>
              <a:t> download </a:t>
            </a:r>
            <a:r>
              <a:rPr lang="th-TH" smtClean="0"/>
              <a:t>แต่ไม่ยอมแชร์คืนให้ระบบ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3510"/>
          </a:xfrm>
        </p:spPr>
        <p:txBody>
          <a:bodyPr>
            <a:normAutofit/>
          </a:bodyPr>
          <a:lstStyle/>
          <a:p>
            <a:r>
              <a:rPr lang="en-US"/>
              <a:t>Java </a:t>
            </a:r>
            <a:r>
              <a:rPr lang="th-TH"/>
              <a:t>จะคู่กับ </a:t>
            </a:r>
            <a:r>
              <a:rPr lang="en-US"/>
              <a:t>motto “write once run anywhere”</a:t>
            </a:r>
          </a:p>
          <a:p>
            <a:r>
              <a:rPr lang="th-TH"/>
              <a:t>การพัฒนาโปรแกรมด้วยภาษา </a:t>
            </a:r>
            <a:r>
              <a:rPr lang="en-US"/>
              <a:t>Java </a:t>
            </a:r>
            <a:r>
              <a:rPr lang="th-TH"/>
              <a:t>จะต้องติดตั้ง </a:t>
            </a:r>
            <a:r>
              <a:rPr lang="en-US"/>
              <a:t>JDK </a:t>
            </a:r>
            <a:r>
              <a:rPr lang="th-TH"/>
              <a:t>ซึ่งจะประกอบด้วย</a:t>
            </a:r>
          </a:p>
          <a:p>
            <a:pPr lvl="1"/>
            <a:r>
              <a:rPr lang="en-US" b="1" err="1">
                <a:solidFill>
                  <a:srgbClr val="FF0000"/>
                </a:solidFill>
              </a:rPr>
              <a:t>javac</a:t>
            </a:r>
            <a:r>
              <a:rPr lang="en-US"/>
              <a:t> (java compiler) </a:t>
            </a:r>
            <a:r>
              <a:rPr lang="th-TH"/>
              <a:t>เป็นตัว </a:t>
            </a:r>
            <a:r>
              <a:rPr lang="en-US"/>
              <a:t>compiler </a:t>
            </a:r>
            <a:r>
              <a:rPr lang="th-TH"/>
              <a:t>ที่แปลง</a:t>
            </a:r>
            <a:r>
              <a:rPr lang="en-US"/>
              <a:t> source code (.java) </a:t>
            </a:r>
            <a:r>
              <a:rPr lang="th-TH"/>
              <a:t>ให้เป็น </a:t>
            </a:r>
            <a:r>
              <a:rPr lang="en-US"/>
              <a:t>java bytecode (.class)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java bytecode </a:t>
            </a:r>
            <a:r>
              <a:rPr lang="th-TH"/>
              <a:t>เปรียบเสมือน </a:t>
            </a:r>
            <a:r>
              <a:rPr lang="en-US"/>
              <a:t>executable file </a:t>
            </a:r>
            <a:r>
              <a:rPr lang="th-TH"/>
              <a:t>ที่สามารถนำไปใช้งานได้กับทุก </a:t>
            </a:r>
            <a:r>
              <a:rPr lang="en-US"/>
              <a:t>OS </a:t>
            </a:r>
            <a:r>
              <a:rPr lang="th-TH"/>
              <a:t>ที่</a:t>
            </a:r>
            <a:r>
              <a:rPr lang="en-US"/>
              <a:t> support java 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java</a:t>
            </a:r>
            <a:r>
              <a:rPr lang="en-US"/>
              <a:t> </a:t>
            </a:r>
            <a:r>
              <a:rPr lang="th-TH"/>
              <a:t>เป็นตัว </a:t>
            </a:r>
            <a:r>
              <a:rPr lang="en-US"/>
              <a:t>interpreter </a:t>
            </a:r>
            <a:r>
              <a:rPr lang="th-TH"/>
              <a:t>ที่จะอ่าน </a:t>
            </a:r>
            <a:r>
              <a:rPr lang="en-US"/>
              <a:t>java bytecode </a:t>
            </a:r>
            <a:r>
              <a:rPr lang="th-TH"/>
              <a:t>เป็นภาษาเครื่อง</a:t>
            </a:r>
          </a:p>
        </p:txBody>
      </p:sp>
    </p:spTree>
  </p:cSld>
  <p:clrMapOvr>
    <a:masterClrMapping/>
  </p:clrMapOvr>
  <p:transition/>
  <p:timing/>
</p:sld>
</file>

<file path=ppt/slides/slide1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Telnet (</a:t>
            </a:r>
            <a:r>
              <a:rPr lang="en-US" b="1" smtClean="0">
                <a:solidFill>
                  <a:srgbClr val="FF0000"/>
                </a:solidFill>
              </a:rPr>
              <a:t>Tel</a:t>
            </a:r>
            <a:r>
              <a:rPr lang="en-US" smtClean="0"/>
              <a:t>ecommunication </a:t>
            </a:r>
            <a:r>
              <a:rPr lang="en-US" b="1" smtClean="0">
                <a:solidFill>
                  <a:srgbClr val="FF0000"/>
                </a:solidFill>
              </a:rPr>
              <a:t>net</a:t>
            </a:r>
            <a:r>
              <a:rPr lang="en-US" smtClean="0"/>
              <a:t>work)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th-TH" b="1" smtClean="0"/>
              <a:t>ประวัติ</a:t>
            </a:r>
          </a:p>
          <a:p>
            <a:r>
              <a:rPr lang="th-TH" smtClean="0"/>
              <a:t>ก่อนที่ </a:t>
            </a:r>
            <a:r>
              <a:rPr lang="en-US" smtClean="0"/>
              <a:t>PC </a:t>
            </a:r>
            <a:r>
              <a:rPr lang="th-TH" smtClean="0"/>
              <a:t>จะแพร่หลาย ผู้ใช้คอมพิวเตอร์จะใช้บริการผ่านทางเทอร์มินัลทีเรียกว่า </a:t>
            </a:r>
            <a:r>
              <a:rPr lang="en-US" b="1" smtClean="0"/>
              <a:t>Dumb terminal </a:t>
            </a:r>
            <a:endParaRPr lang="th-TH" b="1" smtClean="0"/>
          </a:p>
          <a:p>
            <a:r>
              <a:rPr lang="th-TH" smtClean="0"/>
              <a:t>ที่ต่อเชื่อมตรงอยู่กับ </a:t>
            </a:r>
            <a:r>
              <a:rPr lang="en-US" smtClean="0"/>
              <a:t>Server </a:t>
            </a:r>
            <a:r>
              <a:rPr lang="th-TH" smtClean="0"/>
              <a:t>โดยคำสั่งต่างๆ เมื่อพิมพ์จะถูกส่งไปหา </a:t>
            </a:r>
            <a:r>
              <a:rPr lang="en-US" smtClean="0"/>
              <a:t>Server </a:t>
            </a:r>
            <a:r>
              <a:rPr lang="th-TH" smtClean="0"/>
              <a:t>โดยตรง </a:t>
            </a:r>
          </a:p>
          <a:p>
            <a:r>
              <a:rPr lang="en-US" smtClean="0"/>
              <a:t>Server </a:t>
            </a:r>
            <a:r>
              <a:rPr lang="th-TH" smtClean="0"/>
              <a:t>จะทำหน้าที่ทั้งเก็บข้อมูล และประมวลผลคำสั่ง และส่งผลลัพธ์กลับมาหา </a:t>
            </a:r>
            <a:r>
              <a:rPr lang="en-US" smtClean="0"/>
              <a:t>terminal </a:t>
            </a:r>
            <a:r>
              <a:rPr lang="th-TH" smtClean="0"/>
              <a:t>โดยจะไม่มีการประมวลผลคำสั่งและเก็บข้อมูลใน </a:t>
            </a:r>
            <a:r>
              <a:rPr lang="en-US" smtClean="0"/>
              <a:t>terminal</a:t>
            </a:r>
            <a:endParaRPr lang="th-TH" smtClean="0"/>
          </a:p>
          <a:p>
            <a:r>
              <a:rPr lang="th-TH" smtClean="0"/>
              <a:t>เมื่อระบบเครือข่ายแพร่หลาย สถานีส่วนบุคคลมีความสามารถในการประมวลผลมากขึ้น แต่การขอเข้าไปทำงานใน </a:t>
            </a:r>
            <a:r>
              <a:rPr lang="en-US" smtClean="0"/>
              <a:t>Server </a:t>
            </a:r>
            <a:r>
              <a:rPr lang="th-TH" smtClean="0"/>
              <a:t>ก็ยังมีการใช้งานอยู่จึงเป็นที่มาของ </a:t>
            </a:r>
            <a:r>
              <a:rPr lang="en-US" smtClean="0"/>
              <a:t>telnet </a:t>
            </a:r>
            <a:r>
              <a:rPr lang="th-TH" smtClean="0"/>
              <a:t>ซึ่งจะหน้าที่เสมือน </a:t>
            </a:r>
            <a:r>
              <a:rPr lang="en-US" smtClean="0"/>
              <a:t>PC </a:t>
            </a:r>
            <a:r>
              <a:rPr lang="th-TH" smtClean="0"/>
              <a:t>ต่อตรงอยู่กับ </a:t>
            </a:r>
            <a:r>
              <a:rPr lang="en-US" smtClean="0"/>
              <a:t>Server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รูปแบบการทำงานของ </a:t>
            </a:r>
            <a:r>
              <a:rPr lang="en-US" smtClean="0"/>
              <a:t>Telnet</a:t>
            </a:r>
            <a:endParaRPr lang="th-TH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76056" y="3140968"/>
            <a:ext cx="3499892" cy="355018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  <p:pic>
        <p:nvPicPr>
          <p:cNvPr id="8" name="รูปภาพ 7" descr="telnet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92" y="1617141"/>
            <a:ext cx="5869316" cy="31587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การใช้งาน </a:t>
            </a:r>
            <a:r>
              <a:rPr lang="en-US" smtClean="0"/>
              <a:t>Telnet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mtClean="0"/>
              <a:t>การเชื่อมโยงด้วย </a:t>
            </a:r>
            <a:r>
              <a:rPr lang="en-US" smtClean="0"/>
              <a:t>Telnet </a:t>
            </a:r>
            <a:r>
              <a:rPr lang="th-TH" smtClean="0"/>
              <a:t>จะทำโดย</a:t>
            </a:r>
          </a:p>
          <a:p>
            <a:pPr lvl="1"/>
            <a:r>
              <a:rPr lang="th-TH" smtClean="0"/>
              <a:t>เครื่อง </a:t>
            </a:r>
            <a:r>
              <a:rPr lang="en-US" smtClean="0"/>
              <a:t>Client </a:t>
            </a:r>
            <a:r>
              <a:rPr lang="th-TH" smtClean="0"/>
              <a:t>ขอสถาปนาการเชื่อมต่อด้วย </a:t>
            </a:r>
            <a:r>
              <a:rPr lang="fr-FR" smtClean="0"/>
              <a:t>TCP </a:t>
            </a:r>
            <a:r>
              <a:rPr lang="th-TH" smtClean="0"/>
              <a:t>กับเครื่อง </a:t>
            </a:r>
            <a:r>
              <a:rPr lang="en-US" smtClean="0"/>
              <a:t>Server </a:t>
            </a:r>
            <a:r>
              <a:rPr lang="th-TH" smtClean="0"/>
              <a:t>ที่ </a:t>
            </a:r>
            <a:r>
              <a:rPr lang="en-US" smtClean="0"/>
              <a:t>port </a:t>
            </a:r>
            <a:r>
              <a:rPr lang="th-TH" smtClean="0"/>
              <a:t>หมายเลข 23</a:t>
            </a:r>
            <a:endParaRPr lang="en-US" smtClean="0"/>
          </a:p>
          <a:p>
            <a:pPr lvl="1"/>
            <a:r>
              <a:rPr lang="th-TH" smtClean="0"/>
              <a:t>การส่งข้อมูลจะอยู่ในรูป </a:t>
            </a:r>
            <a:r>
              <a:rPr lang="en-US" smtClean="0"/>
              <a:t>ASCII code </a:t>
            </a:r>
          </a:p>
          <a:p>
            <a:pPr lvl="1">
              <a:buNone/>
            </a:pPr>
            <a:endParaRPr lang="en-US" smtClean="0"/>
          </a:p>
          <a:p>
            <a:r>
              <a:rPr lang="th-TH" smtClean="0"/>
              <a:t>ใน </a:t>
            </a:r>
            <a:r>
              <a:rPr lang="en-US" smtClean="0"/>
              <a:t>Windows </a:t>
            </a:r>
            <a:r>
              <a:rPr lang="th-TH" smtClean="0"/>
              <a:t>และ </a:t>
            </a:r>
            <a:r>
              <a:rPr lang="en-US" smtClean="0"/>
              <a:t>Linux </a:t>
            </a:r>
            <a:r>
              <a:rPr lang="th-TH" smtClean="0"/>
              <a:t>มีคำสั่ง </a:t>
            </a:r>
            <a:r>
              <a:rPr lang="en-US" smtClean="0"/>
              <a:t>telnet </a:t>
            </a:r>
            <a:r>
              <a:rPr lang="th-TH" smtClean="0"/>
              <a:t>มาให้อยู่แล้ว และสามารถเรียกใช้งานได้เลย ด้วยคำสั่ง</a:t>
            </a:r>
          </a:p>
          <a:p>
            <a:pPr>
              <a:buNone/>
            </a:pPr>
            <a:r>
              <a:rPr lang="en-US" b="1" smtClean="0">
                <a:solidFill>
                  <a:schemeClr val="tx2"/>
                </a:solidFill>
              </a:rPr>
              <a:t>			telnet    &lt;</a:t>
            </a:r>
            <a:r>
              <a:rPr lang="th-TH" b="1" smtClean="0">
                <a:solidFill>
                  <a:schemeClr val="tx2"/>
                </a:solidFill>
              </a:rPr>
              <a:t>ชื่อ </a:t>
            </a:r>
            <a:r>
              <a:rPr lang="en-US" b="1" smtClean="0">
                <a:solidFill>
                  <a:schemeClr val="tx2"/>
                </a:solidFill>
              </a:rPr>
              <a:t>telnet server&gt; </a:t>
            </a:r>
            <a:r>
              <a:rPr lang="th-TH" b="1" smtClean="0">
                <a:solidFill>
                  <a:schemeClr val="tx2"/>
                </a:solidFill>
              </a:rPr>
              <a:t>หรือ</a:t>
            </a:r>
            <a:endParaRPr lang="en-US" b="1" smtClean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1" smtClean="0">
                <a:solidFill>
                  <a:schemeClr val="tx2"/>
                </a:solidFill>
              </a:rPr>
              <a:t>			telnet </a:t>
            </a:r>
            <a:r>
              <a:rPr lang="th-TH" b="1" smtClean="0">
                <a:solidFill>
                  <a:schemeClr val="tx2"/>
                </a:solidFill>
              </a:rPr>
              <a:t>   เพื่อเข้าสู่ </a:t>
            </a:r>
            <a:r>
              <a:rPr lang="en-US" b="1" smtClean="0">
                <a:solidFill>
                  <a:schemeClr val="tx2"/>
                </a:solidFill>
              </a:rPr>
              <a:t> telnet prompt</a:t>
            </a:r>
            <a:endParaRPr lang="th-TH" b="1" smtClean="0">
              <a:solidFill>
                <a:schemeClr val="tx2"/>
              </a:solidFill>
            </a:endParaRPr>
          </a:p>
          <a:p>
            <a:pPr lvl="1">
              <a:buNone/>
            </a:pPr>
            <a:endParaRPr lang="th-TH"/>
          </a:p>
        </p:txBody>
      </p:sp>
    </p:spTree>
  </p:cSld>
  <p:clrMapOvr>
    <a:masterClrMapping/>
  </p:clrMapOvr>
  <p:transition/>
  <p:timing/>
</p:sld>
</file>

<file path=ppt/slides/slide1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การใช้งาน </a:t>
            </a:r>
            <a:r>
              <a:rPr lang="en-US" smtClean="0"/>
              <a:t>Telnet</a:t>
            </a:r>
            <a:r>
              <a:rPr lang="th-TH" smtClean="0"/>
              <a:t> </a:t>
            </a:r>
            <a:r>
              <a:rPr lang="en-US" smtClean="0"/>
              <a:t>(2)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mtClean="0"/>
              <a:t>ในปัจจุบัน บริการ </a:t>
            </a:r>
            <a:r>
              <a:rPr lang="en-US" smtClean="0"/>
              <a:t>Tel</a:t>
            </a:r>
            <a:r>
              <a:rPr lang="fr-FR" smtClean="0"/>
              <a:t>net </a:t>
            </a:r>
            <a:r>
              <a:rPr lang="th-TH" smtClean="0"/>
              <a:t>แทบจะไม่เปิดให้บริการแล้ว เนื่องจาก ข้อมูลที่ส่งผ่านเครือข่ายไม่มีการเข้ารหัส ทำให้ผู้บุกรุกระบบเครือข่ายสามารถดักข้อมูลที่ส่งผ่านกันในเครือข่าย และ ขโมยรหัสผ่านได้</a:t>
            </a:r>
            <a:r>
              <a:rPr lang="en-US" smtClean="0"/>
              <a:t> </a:t>
            </a:r>
            <a:r>
              <a:rPr lang="th-TH" smtClean="0"/>
              <a:t>เปลี่ยนมาใช้ </a:t>
            </a:r>
            <a:r>
              <a:rPr lang="en-US" smtClean="0"/>
              <a:t>SSH </a:t>
            </a:r>
            <a:r>
              <a:rPr lang="th-TH" smtClean="0"/>
              <a:t>แทน</a:t>
            </a:r>
          </a:p>
          <a:p>
            <a:endParaRPr lang="th-TH" smtClean="0"/>
          </a:p>
          <a:p>
            <a:r>
              <a:rPr lang="en-US" smtClean="0"/>
              <a:t>Telnet </a:t>
            </a:r>
            <a:r>
              <a:rPr lang="th-TH" smtClean="0"/>
              <a:t>สามารถจำลองการทำงานของ </a:t>
            </a:r>
            <a:r>
              <a:rPr lang="en-US" smtClean="0"/>
              <a:t>TCP </a:t>
            </a:r>
            <a:r>
              <a:rPr lang="th-TH" smtClean="0"/>
              <a:t>ได้โดยการบังคับหมายเลข </a:t>
            </a:r>
            <a:r>
              <a:rPr lang="en-US" smtClean="0"/>
              <a:t>port </a:t>
            </a:r>
            <a:r>
              <a:rPr lang="th-TH" smtClean="0"/>
              <a:t>เหมาะสำหรับ </a:t>
            </a:r>
            <a:r>
              <a:rPr lang="en-US" smtClean="0"/>
              <a:t>debug application </a:t>
            </a:r>
            <a:r>
              <a:rPr lang="th-TH" smtClean="0"/>
              <a:t>อื่นๆ ที่แลกเปลี่ยนข้อมูลเป็น </a:t>
            </a:r>
            <a:r>
              <a:rPr lang="en-US" smtClean="0"/>
              <a:t>text </a:t>
            </a:r>
            <a:r>
              <a:rPr lang="th-TH" smtClean="0"/>
              <a:t>และใช้ </a:t>
            </a:r>
            <a:r>
              <a:rPr lang="en-US" smtClean="0"/>
              <a:t>TCP </a:t>
            </a:r>
            <a:r>
              <a:rPr lang="th-TH" smtClean="0"/>
              <a:t>เช่น</a:t>
            </a:r>
          </a:p>
          <a:p>
            <a:pPr lvl="1"/>
            <a:r>
              <a:rPr lang="en-US" smtClean="0"/>
              <a:t>telnet  mail.kmutnb.ac.th  25   </a:t>
            </a:r>
            <a:r>
              <a:rPr lang="th-TH" smtClean="0"/>
              <a:t>คือการต่อเข้า </a:t>
            </a:r>
            <a:r>
              <a:rPr lang="en-US" smtClean="0"/>
              <a:t>server : mail.kmutnb.ac.th </a:t>
            </a:r>
            <a:r>
              <a:rPr lang="th-TH" smtClean="0"/>
              <a:t>ที่ </a:t>
            </a:r>
            <a:r>
              <a:rPr lang="en-US" smtClean="0"/>
              <a:t>port </a:t>
            </a:r>
            <a:r>
              <a:rPr lang="th-TH" smtClean="0"/>
              <a:t>หมายเลข 25 ด้วย </a:t>
            </a:r>
            <a:r>
              <a:rPr lang="en-US" smtClean="0"/>
              <a:t>TCP</a:t>
            </a:r>
            <a:endParaRPr lang="th-TH" smtClean="0"/>
          </a:p>
        </p:txBody>
      </p:sp>
    </p:spTree>
  </p:cSld>
  <p:clrMapOvr>
    <a:masterClrMapping/>
  </p:clrMapOvr>
  <p:transition/>
  <p:timing/>
</p:sld>
</file>

<file path=ppt/slides/slide1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SMTP (Simple Maill Transfer Protocol)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เป็นบริการส่ง </a:t>
            </a:r>
            <a:r>
              <a:rPr lang="en-US" smtClean="0"/>
              <a:t>mail </a:t>
            </a:r>
            <a:r>
              <a:rPr lang="th-TH" smtClean="0"/>
              <a:t>แบบง่ายๆ</a:t>
            </a:r>
          </a:p>
          <a:p>
            <a:r>
              <a:rPr lang="th-TH" smtClean="0"/>
              <a:t>ให้บริการแบบ </a:t>
            </a:r>
            <a:r>
              <a:rPr lang="en-US" smtClean="0"/>
              <a:t>TCP </a:t>
            </a:r>
            <a:r>
              <a:rPr lang="th-TH" smtClean="0"/>
              <a:t>ที่ </a:t>
            </a:r>
            <a:r>
              <a:rPr lang="en-US" smtClean="0"/>
              <a:t>port </a:t>
            </a:r>
            <a:r>
              <a:rPr lang="th-TH" smtClean="0"/>
              <a:t>หมายเลข 25</a:t>
            </a:r>
          </a:p>
          <a:p>
            <a:r>
              <a:rPr lang="th-TH" smtClean="0"/>
              <a:t>มีคำสั่งอยู่ในรูป </a:t>
            </a:r>
            <a:r>
              <a:rPr lang="en-US" smtClean="0"/>
              <a:t>ASCII</a:t>
            </a:r>
          </a:p>
          <a:p>
            <a:r>
              <a:rPr lang="th-TH" smtClean="0"/>
              <a:t>เราสามารถใช้ </a:t>
            </a:r>
            <a:r>
              <a:rPr lang="en-US" smtClean="0"/>
              <a:t>telnet </a:t>
            </a:r>
            <a:r>
              <a:rPr lang="th-TH" smtClean="0"/>
              <a:t>เชื่อมต่อเข้าที่ </a:t>
            </a:r>
            <a:r>
              <a:rPr lang="en-US" smtClean="0"/>
              <a:t>port </a:t>
            </a:r>
            <a:r>
              <a:rPr lang="th-TH" smtClean="0"/>
              <a:t>หมายเลข 25 เพื่อส่ง </a:t>
            </a:r>
            <a:r>
              <a:rPr lang="en-US" smtClean="0"/>
              <a:t>mail </a:t>
            </a:r>
            <a:r>
              <a:rPr lang="th-TH" smtClean="0"/>
              <a:t>ได้ </a:t>
            </a:r>
          </a:p>
          <a:p>
            <a:pPr lvl="1"/>
            <a:r>
              <a:rPr lang="en-US" smtClean="0"/>
              <a:t>telnet   &lt;</a:t>
            </a:r>
            <a:r>
              <a:rPr lang="th-TH" smtClean="0"/>
              <a:t>ชื่อ </a:t>
            </a:r>
            <a:r>
              <a:rPr lang="en-US" smtClean="0"/>
              <a:t>mail server&gt;  25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Protocol </a:t>
            </a:r>
            <a:r>
              <a:rPr lang="th-TH" smtClean="0"/>
              <a:t>การส่ง </a:t>
            </a:r>
            <a:r>
              <a:rPr lang="en-US" smtClean="0"/>
              <a:t>mail </a:t>
            </a:r>
            <a:r>
              <a:rPr lang="th-TH" smtClean="0"/>
              <a:t>ของ </a:t>
            </a:r>
            <a:r>
              <a:rPr lang="en-US" smtClean="0"/>
              <a:t>SMTP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mtClean="0"/>
              <a:t>เริ่มต้นด้วยการใช้คำสั่ง </a:t>
            </a:r>
            <a:r>
              <a:rPr lang="en-US" smtClean="0"/>
              <a:t>HELO </a:t>
            </a:r>
            <a:r>
              <a:rPr lang="th-TH" smtClean="0"/>
              <a:t>หรือ </a:t>
            </a:r>
            <a:r>
              <a:rPr lang="en-US" smtClean="0"/>
              <a:t>EHLO </a:t>
            </a:r>
            <a:r>
              <a:rPr lang="th-TH" smtClean="0"/>
              <a:t>แล้วแต่ </a:t>
            </a:r>
            <a:r>
              <a:rPr lang="en-US" smtClean="0"/>
              <a:t>version </a:t>
            </a:r>
            <a:r>
              <a:rPr lang="th-TH" smtClean="0"/>
              <a:t>ของ </a:t>
            </a:r>
            <a:r>
              <a:rPr lang="en-US" smtClean="0"/>
              <a:t>SMTP server </a:t>
            </a:r>
            <a:r>
              <a:rPr lang="th-TH" smtClean="0"/>
              <a:t>ตามด้วยชื่อ </a:t>
            </a:r>
            <a:r>
              <a:rPr lang="en-US" smtClean="0"/>
              <a:t>host </a:t>
            </a:r>
            <a:r>
              <a:rPr lang="th-TH" smtClean="0"/>
              <a:t>ที่จะรับ </a:t>
            </a:r>
            <a:r>
              <a:rPr lang="en-US" smtClean="0"/>
              <a:t>mail </a:t>
            </a:r>
            <a:r>
              <a:rPr lang="th-TH" smtClean="0"/>
              <a:t>ตอบกลับ</a:t>
            </a:r>
          </a:p>
          <a:p>
            <a:pPr lvl="1"/>
            <a:r>
              <a:rPr lang="en-US" smtClean="0"/>
              <a:t>HELO  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</a:rPr>
              <a:t>www.microsoft.com</a:t>
            </a:r>
          </a:p>
          <a:p>
            <a:endParaRPr lang="en-US" smtClean="0"/>
          </a:p>
          <a:p>
            <a:r>
              <a:rPr lang="th-TH" smtClean="0"/>
              <a:t>ใส่ชื่อผู้ส่งด้วยคำสั่ง </a:t>
            </a:r>
            <a:r>
              <a:rPr lang="en-US" smtClean="0"/>
              <a:t>MAIL FROM:&lt;</a:t>
            </a:r>
            <a:r>
              <a:rPr lang="en-US" b="1" i="1" smtClean="0">
                <a:solidFill>
                  <a:srgbClr val="C00000"/>
                </a:solidFill>
              </a:rPr>
              <a:t>email </a:t>
            </a:r>
            <a:r>
              <a:rPr lang="th-TH" b="1" i="1" smtClean="0">
                <a:solidFill>
                  <a:srgbClr val="C00000"/>
                </a:solidFill>
              </a:rPr>
              <a:t>ผู้ส่ง</a:t>
            </a:r>
            <a:r>
              <a:rPr lang="en-US" smtClean="0"/>
              <a:t>&gt;</a:t>
            </a:r>
          </a:p>
          <a:p>
            <a:pPr lvl="1"/>
            <a:r>
              <a:rPr lang="en-US" smtClean="0"/>
              <a:t>MAIL  FROM:&lt;</a:t>
            </a:r>
            <a:r>
              <a:rPr lang="en-US" smtClean="0">
                <a:solidFill>
                  <a:srgbClr val="FF0000"/>
                </a:solidFill>
              </a:rPr>
              <a:t>billgates@microsoft.com</a:t>
            </a:r>
            <a:r>
              <a:rPr lang="en-US" smtClean="0"/>
              <a:t>&gt;</a:t>
            </a:r>
          </a:p>
          <a:p>
            <a:pPr lvl="1">
              <a:buNone/>
            </a:pPr>
            <a:endParaRPr lang="en-US" smtClean="0"/>
          </a:p>
          <a:p>
            <a:r>
              <a:rPr lang="th-TH" smtClean="0"/>
              <a:t>ใส่ชื่อผู้รับด้วยคำสั่ง </a:t>
            </a:r>
            <a:r>
              <a:rPr lang="en-US" smtClean="0"/>
              <a:t>RCPT TO:&lt;</a:t>
            </a:r>
            <a:r>
              <a:rPr lang="en-US" b="1" i="1" smtClean="0">
                <a:solidFill>
                  <a:srgbClr val="C00000"/>
                </a:solidFill>
              </a:rPr>
              <a:t>email </a:t>
            </a:r>
            <a:r>
              <a:rPr lang="th-TH" b="1" i="1" smtClean="0">
                <a:solidFill>
                  <a:srgbClr val="C00000"/>
                </a:solidFill>
              </a:rPr>
              <a:t>ผู้รับ</a:t>
            </a:r>
            <a:r>
              <a:rPr lang="en-US" smtClean="0"/>
              <a:t>&gt;</a:t>
            </a:r>
          </a:p>
          <a:p>
            <a:pPr lvl="1"/>
            <a:r>
              <a:rPr lang="en-US" smtClean="0"/>
              <a:t>RCPT  TO:&lt;</a:t>
            </a:r>
            <a:r>
              <a:rPr lang="en-US" smtClean="0">
                <a:solidFill>
                  <a:srgbClr val="FF0000"/>
                </a:solidFill>
              </a:rPr>
              <a:t>stevejobs@apple.com</a:t>
            </a:r>
            <a:r>
              <a:rPr lang="en-US" smtClean="0"/>
              <a:t>&gt;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th-TH"/>
          </a:p>
        </p:txBody>
      </p:sp>
    </p:spTree>
  </p:cSld>
  <p:clrMapOvr>
    <a:masterClrMapping/>
  </p:clrMapOvr>
  <p:transition/>
  <p:timing/>
</p:sld>
</file>

<file path=ppt/slides/slide1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การส่ง </a:t>
            </a:r>
            <a:r>
              <a:rPr lang="en-US" smtClean="0"/>
              <a:t>mail </a:t>
            </a:r>
            <a:r>
              <a:rPr lang="th-TH" smtClean="0"/>
              <a:t>ทาง </a:t>
            </a:r>
            <a:r>
              <a:rPr lang="en-US" smtClean="0"/>
              <a:t>SMTP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พิมพ์ </a:t>
            </a:r>
            <a:r>
              <a:rPr lang="en-US" smtClean="0"/>
              <a:t>DATA </a:t>
            </a:r>
            <a:r>
              <a:rPr lang="th-TH" smtClean="0"/>
              <a:t>แล้ว </a:t>
            </a:r>
            <a:r>
              <a:rPr lang="en-US" smtClean="0"/>
              <a:t>enter </a:t>
            </a:r>
            <a:r>
              <a:rPr lang="th-TH" smtClean="0"/>
              <a:t>เพื่อบอกว่าต่อไปจะเป็นเนื้อหาของ </a:t>
            </a:r>
            <a:r>
              <a:rPr lang="en-US" smtClean="0"/>
              <a:t>email</a:t>
            </a:r>
          </a:p>
          <a:p>
            <a:pPr>
              <a:buNone/>
            </a:pPr>
            <a:endParaRPr lang="en-US" smtClean="0"/>
          </a:p>
          <a:p>
            <a:r>
              <a:rPr lang="th-TH" smtClean="0"/>
              <a:t>เมื่อเขียน </a:t>
            </a:r>
            <a:r>
              <a:rPr lang="en-US" smtClean="0"/>
              <a:t>email </a:t>
            </a:r>
            <a:r>
              <a:rPr lang="th-TH" smtClean="0"/>
              <a:t>เรียบร้อยแล้วให้ </a:t>
            </a:r>
            <a:r>
              <a:rPr lang="en-US" smtClean="0"/>
              <a:t>enter </a:t>
            </a:r>
            <a:r>
              <a:rPr lang="th-TH" smtClean="0"/>
              <a:t>1 ทีเพื่อให้บรรทัดว่างแล้วพิมพ์ จุด </a:t>
            </a:r>
            <a:r>
              <a:rPr lang="en-US" smtClean="0"/>
              <a:t>(.) </a:t>
            </a:r>
            <a:r>
              <a:rPr lang="th-TH" smtClean="0"/>
              <a:t>ที่คอลัมแรกของแถวใหม่แล้วกด </a:t>
            </a:r>
            <a:r>
              <a:rPr lang="en-US" smtClean="0"/>
              <a:t>enter</a:t>
            </a:r>
          </a:p>
          <a:p>
            <a:pPr>
              <a:buNone/>
            </a:pPr>
            <a:endParaRPr lang="en-US" smtClean="0"/>
          </a:p>
          <a:p>
            <a:r>
              <a:rPr lang="th-TH" smtClean="0"/>
              <a:t>จากนั้นพิมพ์ </a:t>
            </a:r>
            <a:r>
              <a:rPr lang="en-US" smtClean="0"/>
              <a:t>QUIT </a:t>
            </a:r>
            <a:r>
              <a:rPr lang="th-TH" smtClean="0"/>
              <a:t>เพื่อปิดการเชื่อมต่อกับ </a:t>
            </a:r>
            <a:r>
              <a:rPr lang="en-US" smtClean="0"/>
              <a:t>mail server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ตัวอย่างการใช้ </a:t>
            </a:r>
            <a:r>
              <a:rPr lang="en-US" smtClean="0"/>
              <a:t>SMTP</a:t>
            </a:r>
            <a:endParaRPr lang="th-TH"/>
          </a:p>
        </p:txBody>
      </p:sp>
      <p:pic>
        <p:nvPicPr>
          <p:cNvPr id="4" name="รูปภาพ 3" descr="fakemail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54450"/>
            <a:ext cx="6984776" cy="5014910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Fakemail, mailbomb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mtClean="0"/>
              <a:t>สมัยก่อน การติดต่อเข้าใช้บริการ </a:t>
            </a:r>
            <a:r>
              <a:rPr lang="en-US" smtClean="0"/>
              <a:t>SMTP </a:t>
            </a:r>
            <a:r>
              <a:rPr lang="th-TH" smtClean="0"/>
              <a:t>สามารถทำ </a:t>
            </a:r>
            <a:r>
              <a:rPr lang="en-US" smtClean="0"/>
              <a:t>mail </a:t>
            </a:r>
            <a:r>
              <a:rPr lang="th-TH" smtClean="0"/>
              <a:t>ปลอม หรือที่เรียกว่า </a:t>
            </a:r>
            <a:r>
              <a:rPr lang="en-US" b="1" err="1" smtClean="0">
                <a:solidFill>
                  <a:schemeClr val="tx2">
                    <a:lumMod val="50000"/>
                  </a:schemeClr>
                </a:solidFill>
              </a:rPr>
              <a:t>fakemail</a:t>
            </a:r>
            <a:r>
              <a:rPr lang="en-US" smtClean="0"/>
              <a:t> </a:t>
            </a:r>
            <a:r>
              <a:rPr lang="th-TH" smtClean="0"/>
              <a:t>โดยการปลอมชื่อ </a:t>
            </a:r>
            <a:r>
              <a:rPr lang="en-US" smtClean="0"/>
              <a:t>email </a:t>
            </a:r>
            <a:r>
              <a:rPr lang="th-TH" smtClean="0"/>
              <a:t>ผู้ส่งแปลกๆ ซึ่งเปลี่ยนตรงส่วน </a:t>
            </a:r>
            <a:r>
              <a:rPr lang="en-US" smtClean="0"/>
              <a:t>MAIL FROM:&lt;</a:t>
            </a:r>
            <a:r>
              <a:rPr lang="th-TH" b="1" i="1" smtClean="0">
                <a:solidFill>
                  <a:srgbClr val="C00000"/>
                </a:solidFill>
              </a:rPr>
              <a:t>ชื่อ </a:t>
            </a:r>
            <a:r>
              <a:rPr lang="en-US" b="1" i="1" smtClean="0">
                <a:solidFill>
                  <a:srgbClr val="C00000"/>
                </a:solidFill>
              </a:rPr>
              <a:t>email </a:t>
            </a:r>
            <a:r>
              <a:rPr lang="th-TH" b="1" i="1" smtClean="0">
                <a:solidFill>
                  <a:srgbClr val="C00000"/>
                </a:solidFill>
              </a:rPr>
              <a:t>แปลกๆ</a:t>
            </a:r>
            <a:r>
              <a:rPr lang="en-US" smtClean="0"/>
              <a:t>&gt;</a:t>
            </a:r>
          </a:p>
          <a:p>
            <a:r>
              <a:rPr lang="en-US" b="1" err="1" smtClean="0">
                <a:solidFill>
                  <a:schemeClr val="tx2">
                    <a:lumMod val="50000"/>
                  </a:schemeClr>
                </a:solidFill>
              </a:rPr>
              <a:t>Mailbomb </a:t>
            </a:r>
            <a:r>
              <a:rPr lang="th-TH" smtClean="0"/>
              <a:t>คือการเขียนโปรแกรมวนลูปให้เชื่อมต่อใช้บริการ</a:t>
            </a:r>
            <a:r>
              <a:rPr lang="en-US" smtClean="0"/>
              <a:t>SMTP </a:t>
            </a:r>
            <a:r>
              <a:rPr lang="th-TH" smtClean="0"/>
              <a:t>เพื่อส่ง </a:t>
            </a:r>
            <a:r>
              <a:rPr lang="en-US" err="1" smtClean="0"/>
              <a:t>fakemail </a:t>
            </a:r>
            <a:r>
              <a:rPr lang="th-TH" smtClean="0"/>
              <a:t>เป็นจำนวนมาก</a:t>
            </a:r>
          </a:p>
          <a:p>
            <a:r>
              <a:rPr lang="th-TH" smtClean="0"/>
              <a:t>แต่ในสมัยนี้ </a:t>
            </a:r>
            <a:r>
              <a:rPr lang="en-US" smtClean="0"/>
              <a:t>SMTP server </a:t>
            </a:r>
            <a:r>
              <a:rPr lang="th-TH" smtClean="0"/>
              <a:t>จะมีการป้องกันความปลอดภัยเอาไว้คือจะกรองให้ผู้ส่งต้องทำการ </a:t>
            </a:r>
            <a:r>
              <a:rPr lang="en-US" smtClean="0"/>
              <a:t>authentication </a:t>
            </a:r>
            <a:r>
              <a:rPr lang="th-TH" smtClean="0"/>
              <a:t>ก่อนจะส่ง </a:t>
            </a:r>
            <a:r>
              <a:rPr lang="en-US" smtClean="0"/>
              <a:t>email </a:t>
            </a:r>
            <a:r>
              <a:rPr lang="th-TH" smtClean="0"/>
              <a:t>ข้ามออกจาก </a:t>
            </a:r>
            <a:r>
              <a:rPr lang="en-US" smtClean="0"/>
              <a:t>server</a:t>
            </a:r>
          </a:p>
          <a:p>
            <a:r>
              <a:rPr lang="th-TH" smtClean="0"/>
              <a:t>และในปัจจุบันสามารถตรวจสอบและค้นหาผู้ที่ส่ง </a:t>
            </a:r>
            <a:r>
              <a:rPr lang="en-US" err="1" smtClean="0"/>
              <a:t>fakemail </a:t>
            </a:r>
            <a:r>
              <a:rPr lang="th-TH" smtClean="0"/>
              <a:t>ได้ดังนั้น</a:t>
            </a:r>
            <a:r>
              <a:rPr lang="th-TH" b="1" smtClean="0">
                <a:solidFill>
                  <a:srgbClr val="FF0000"/>
                </a:solidFill>
              </a:rPr>
              <a:t>โปรดระวังในการใช้งาน</a:t>
            </a:r>
            <a:endParaRPr lang="th-TH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/>
</p:sld>
</file>

<file path=ppt/slides/slide1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HyperText Transfer Protocol (HTTP)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4637112"/>
          </a:xfrm>
        </p:spPr>
        <p:txBody>
          <a:bodyPr>
            <a:normAutofit lnSpcReduction="10000"/>
          </a:bodyPr>
          <a:lstStyle/>
          <a:p>
            <a:r>
              <a:rPr lang="th-TH" smtClean="0"/>
              <a:t>เป็นบริการเกี่ยวกับ </a:t>
            </a:r>
            <a:r>
              <a:rPr lang="en-US" smtClean="0"/>
              <a:t>web page </a:t>
            </a:r>
            <a:r>
              <a:rPr lang="th-TH" smtClean="0"/>
              <a:t>โดยเป็น </a:t>
            </a:r>
            <a:r>
              <a:rPr lang="en-US" smtClean="0"/>
              <a:t>protocol </a:t>
            </a:r>
            <a:r>
              <a:rPr lang="th-TH" smtClean="0"/>
              <a:t>ที่ใช้ในการติดต่อระหว่าง </a:t>
            </a:r>
            <a:r>
              <a:rPr lang="en-US" smtClean="0"/>
              <a:t>HTTP client (web browser IE, firefox) </a:t>
            </a:r>
            <a:r>
              <a:rPr lang="th-TH" smtClean="0"/>
              <a:t>และ </a:t>
            </a:r>
            <a:r>
              <a:rPr lang="en-US" smtClean="0"/>
              <a:t>HTTP server </a:t>
            </a:r>
            <a:r>
              <a:rPr lang="th-TH" smtClean="0"/>
              <a:t>หรือที่เรียกกันว่า </a:t>
            </a:r>
            <a:r>
              <a:rPr lang="en-US" smtClean="0"/>
              <a:t>web server</a:t>
            </a:r>
          </a:p>
          <a:p>
            <a:r>
              <a:rPr lang="th-TH" smtClean="0"/>
              <a:t>ตามมาตรฐานแล้ว </a:t>
            </a:r>
            <a:r>
              <a:rPr lang="en-US" smtClean="0"/>
              <a:t>Web server </a:t>
            </a:r>
            <a:r>
              <a:rPr lang="th-TH" smtClean="0"/>
              <a:t>ให้บริการบน </a:t>
            </a:r>
            <a:r>
              <a:rPr lang="en-US" smtClean="0"/>
              <a:t>TCP </a:t>
            </a:r>
            <a:r>
              <a:rPr lang="th-TH" smtClean="0"/>
              <a:t>ที่ </a:t>
            </a:r>
            <a:r>
              <a:rPr lang="en-US" smtClean="0"/>
              <a:t>port </a:t>
            </a:r>
            <a:r>
              <a:rPr lang="th-TH" smtClean="0"/>
              <a:t>หมายเลข 80</a:t>
            </a:r>
            <a:endParaRPr lang="en-US" smtClean="0"/>
          </a:p>
          <a:p>
            <a:r>
              <a:rPr lang="th-TH" smtClean="0"/>
              <a:t>ตอนนี้มีใช้กัน 2 </a:t>
            </a:r>
            <a:r>
              <a:rPr lang="en-US" smtClean="0"/>
              <a:t>version </a:t>
            </a:r>
            <a:r>
              <a:rPr lang="th-TH" smtClean="0"/>
              <a:t>คือ </a:t>
            </a:r>
            <a:r>
              <a:rPr lang="en-US" smtClean="0"/>
              <a:t>HTTP 1.0 </a:t>
            </a:r>
            <a:r>
              <a:rPr lang="th-TH" smtClean="0"/>
              <a:t>และ </a:t>
            </a:r>
            <a:r>
              <a:rPr lang="en-US" smtClean="0"/>
              <a:t>HTTP 1.1</a:t>
            </a:r>
          </a:p>
          <a:p>
            <a:r>
              <a:rPr lang="th-TH" smtClean="0"/>
              <a:t>สามารถใช้ </a:t>
            </a:r>
            <a:r>
              <a:rPr lang="en-US" smtClean="0"/>
              <a:t>telnet </a:t>
            </a:r>
            <a:r>
              <a:rPr lang="th-TH" smtClean="0"/>
              <a:t>ติดต่อไปยัง </a:t>
            </a:r>
            <a:r>
              <a:rPr lang="en-US" smtClean="0"/>
              <a:t>port </a:t>
            </a:r>
            <a:r>
              <a:rPr lang="th-TH" smtClean="0"/>
              <a:t>หมายเลข 80 ของ </a:t>
            </a:r>
            <a:r>
              <a:rPr lang="en-US" smtClean="0"/>
              <a:t>web server </a:t>
            </a:r>
            <a:r>
              <a:rPr lang="th-TH" smtClean="0"/>
              <a:t>เพื่อ </a:t>
            </a:r>
            <a:r>
              <a:rPr lang="en-US" smtClean="0"/>
              <a:t>debug </a:t>
            </a:r>
            <a:r>
              <a:rPr lang="th-TH" smtClean="0"/>
              <a:t>ก็ทำงานของ </a:t>
            </a:r>
            <a:r>
              <a:rPr lang="en-US" smtClean="0"/>
              <a:t>HTTP </a:t>
            </a:r>
            <a:r>
              <a:rPr lang="th-TH" smtClean="0"/>
              <a:t>ได้ </a:t>
            </a:r>
          </a:p>
          <a:p>
            <a:pPr lvl="1"/>
            <a:r>
              <a:rPr lang="th-TH" smtClean="0"/>
              <a:t>ในกรณีที่ใช้ </a:t>
            </a:r>
            <a:r>
              <a:rPr lang="en-US" smtClean="0"/>
              <a:t>Windows </a:t>
            </a:r>
            <a:r>
              <a:rPr lang="th-TH" smtClean="0"/>
              <a:t>ผู้ใช้จะ</a:t>
            </a:r>
            <a:r>
              <a:rPr lang="th-TH" b="1" smtClean="0">
                <a:solidFill>
                  <a:srgbClr val="C00000"/>
                </a:solidFill>
              </a:rPr>
              <a:t>ไม่สามารถ</a:t>
            </a:r>
            <a:r>
              <a:rPr lang="th-TH" smtClean="0"/>
              <a:t>เห็นข้อความที่พิมพ์</a:t>
            </a:r>
          </a:p>
          <a:p>
            <a:pPr lvl="1"/>
            <a:r>
              <a:rPr lang="th-TH" smtClean="0"/>
              <a:t>ในกรณีที่ใช้ </a:t>
            </a:r>
            <a:r>
              <a:rPr lang="en-US" smtClean="0"/>
              <a:t>Linux </a:t>
            </a:r>
            <a:r>
              <a:rPr lang="th-TH" smtClean="0"/>
              <a:t>ผู้ใช้สามารถเห็นข้อความที่พิมพ์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ตรวจสอบความพร้อมของเครื่องที่ใช้พัฒนา </a:t>
            </a:r>
            <a:r>
              <a:rPr lang="en-US"/>
              <a:t>Java</a:t>
            </a:r>
            <a:endParaRPr lang="th-TH"/>
          </a:p>
        </p:txBody>
      </p:sp>
      <p:pic>
        <p:nvPicPr>
          <p:cNvPr id="4" name="รูปภาพ 3" descr="javac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7875798" cy="3096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version 1.0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smtClean="0"/>
              <a:t>คำสั่งที่ใช้ในการ </a:t>
            </a:r>
            <a:r>
              <a:rPr lang="en-US" smtClean="0"/>
              <a:t>download </a:t>
            </a:r>
            <a:r>
              <a:rPr lang="th-TH" smtClean="0"/>
              <a:t>ทรัพยากร</a:t>
            </a:r>
            <a:r>
              <a:rPr lang="fr-FR" smtClean="0"/>
              <a:t> </a:t>
            </a:r>
            <a:r>
              <a:rPr lang="en-US" smtClean="0"/>
              <a:t>(resources) </a:t>
            </a:r>
            <a:r>
              <a:rPr lang="th-TH" smtClean="0"/>
              <a:t>จาก </a:t>
            </a:r>
            <a:r>
              <a:rPr lang="en-US" smtClean="0"/>
              <a:t>web server </a:t>
            </a:r>
            <a:r>
              <a:rPr lang="th-TH" smtClean="0"/>
              <a:t>คือ</a:t>
            </a:r>
            <a:endParaRPr lang="en-US" smtClean="0"/>
          </a:p>
          <a:p>
            <a:endParaRPr lang="th-TH" sz="500" smtClean="0"/>
          </a:p>
          <a:p>
            <a:pPr lvl="1">
              <a:buNone/>
            </a:pPr>
            <a:r>
              <a:rPr lang="en-US" b="1" smtClean="0">
                <a:solidFill>
                  <a:srgbClr val="FF0000"/>
                </a:solidFill>
              </a:rPr>
              <a:t>		</a:t>
            </a:r>
            <a:r>
              <a:rPr lang="en-US" sz="3600" b="1" smtClean="0">
                <a:solidFill>
                  <a:srgbClr val="FF0000"/>
                </a:solidFill>
              </a:rPr>
              <a:t>GET </a:t>
            </a:r>
            <a:r>
              <a:rPr lang="en-US" sz="3600" b="1" smtClean="0"/>
              <a:t>    </a:t>
            </a:r>
            <a:r>
              <a:rPr lang="en-US" sz="3600" b="1" smtClean="0">
                <a:solidFill>
                  <a:srgbClr val="C00000"/>
                </a:solidFill>
              </a:rPr>
              <a:t>&lt;</a:t>
            </a:r>
            <a:r>
              <a:rPr lang="th-TH" sz="3600" b="1" smtClean="0">
                <a:solidFill>
                  <a:srgbClr val="C00000"/>
                </a:solidFill>
              </a:rPr>
              <a:t>ชื่อทรัพยากร</a:t>
            </a:r>
            <a:r>
              <a:rPr lang="en-US" sz="3600" b="1" smtClean="0">
                <a:solidFill>
                  <a:srgbClr val="C00000"/>
                </a:solidFill>
              </a:rPr>
              <a:t>&gt;     </a:t>
            </a:r>
            <a:r>
              <a:rPr lang="en-US" sz="3600" b="1" smtClean="0">
                <a:solidFill>
                  <a:srgbClr val="002060"/>
                </a:solidFill>
              </a:rPr>
              <a:t>HTTP/1.0</a:t>
            </a:r>
          </a:p>
          <a:p>
            <a:pPr lvl="1">
              <a:buNone/>
            </a:pPr>
            <a:endParaRPr lang="en-US" sz="500" b="1" smtClean="0">
              <a:solidFill>
                <a:srgbClr val="002060"/>
              </a:solidFill>
            </a:endParaRPr>
          </a:p>
          <a:p>
            <a:pPr lvl="1"/>
            <a:r>
              <a:rPr lang="en-US" b="1" smtClean="0"/>
              <a:t>GET </a:t>
            </a:r>
            <a:r>
              <a:rPr lang="th-TH" b="1" smtClean="0"/>
              <a:t> </a:t>
            </a:r>
            <a:r>
              <a:rPr lang="th-TH" smtClean="0"/>
              <a:t>เป็นคำสั่งที่ใช้สำหรับของโหลดทรัพยากรจาก </a:t>
            </a:r>
            <a:r>
              <a:rPr lang="en-US" smtClean="0"/>
              <a:t>web server</a:t>
            </a:r>
          </a:p>
          <a:p>
            <a:pPr lvl="1"/>
            <a:r>
              <a:rPr lang="th-TH" b="1" smtClean="0"/>
              <a:t>ชื่อทรัพยากร </a:t>
            </a:r>
            <a:r>
              <a:rPr lang="th-TH" smtClean="0"/>
              <a:t>จะรวมถึง </a:t>
            </a:r>
            <a:r>
              <a:rPr lang="en-US" smtClean="0"/>
              <a:t>path </a:t>
            </a:r>
            <a:r>
              <a:rPr lang="th-TH" smtClean="0"/>
              <a:t>ที่เข้าถึงทรัพยากร</a:t>
            </a:r>
          </a:p>
          <a:p>
            <a:pPr lvl="1"/>
            <a:r>
              <a:rPr lang="en-US" b="1" smtClean="0"/>
              <a:t>HTTP/1.0   </a:t>
            </a:r>
            <a:r>
              <a:rPr lang="th-TH" smtClean="0"/>
              <a:t>เป็นการระบุบอก </a:t>
            </a:r>
            <a:r>
              <a:rPr lang="en-US" smtClean="0"/>
              <a:t>web server </a:t>
            </a:r>
            <a:r>
              <a:rPr lang="th-TH" smtClean="0"/>
              <a:t>จะติดต่อแบบ </a:t>
            </a:r>
            <a:r>
              <a:rPr lang="en-US" smtClean="0"/>
              <a:t>HTTP version 1.0</a:t>
            </a:r>
          </a:p>
        </p:txBody>
      </p:sp>
    </p:spTree>
  </p:cSld>
  <p:clrMapOvr>
    <a:masterClrMapping/>
  </p:clrMapOvr>
  <p:transition/>
  <p:timing/>
</p:sld>
</file>

<file path=ppt/slides/slide1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: GET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b="1" u="sng" smtClean="0"/>
              <a:t>ตัวอย่าง</a:t>
            </a:r>
          </a:p>
          <a:p>
            <a:pPr lvl="1"/>
            <a:r>
              <a:rPr lang="th-TH" smtClean="0"/>
              <a:t>ถ้าต้องการโหลดหน้าเวป </a:t>
            </a:r>
            <a:endParaRPr lang="en-US" smtClean="0"/>
          </a:p>
          <a:p>
            <a:pPr lvl="1">
              <a:buNone/>
            </a:pPr>
            <a:r>
              <a:rPr lang="en-US" smtClean="0"/>
              <a:t>    http://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</a:rPr>
              <a:t>www.somehost.com</a:t>
            </a:r>
            <a:r>
              <a:rPr lang="en-US" smtClean="0">
                <a:solidFill>
                  <a:srgbClr val="00B0F0"/>
                </a:solidFill>
              </a:rPr>
              <a:t>/path/file.html</a:t>
            </a:r>
          </a:p>
          <a:p>
            <a:pPr lvl="1">
              <a:buNone/>
            </a:pPr>
            <a:endParaRPr lang="en-US" smtClean="0"/>
          </a:p>
          <a:p>
            <a:pPr marL="971550" lvl="1" indent="-514350">
              <a:buClrTx/>
              <a:buFont typeface="+mj-lt"/>
              <a:buAutoNum type="arabicPeriod"/>
            </a:pPr>
            <a:r>
              <a:rPr lang="th-TH" smtClean="0"/>
              <a:t>ใช้คำสั่ง </a:t>
            </a:r>
            <a:r>
              <a:rPr lang="en-US" smtClean="0"/>
              <a:t>telnet   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</a:rPr>
              <a:t>www.somehost.com</a:t>
            </a:r>
            <a:r>
              <a:rPr lang="en-US" smtClean="0"/>
              <a:t>  80</a:t>
            </a:r>
          </a:p>
          <a:p>
            <a:pPr marL="971550" lvl="1" indent="-514350">
              <a:buClrTx/>
              <a:buFont typeface="+mj-lt"/>
              <a:buAutoNum type="arabicPeriod"/>
            </a:pPr>
            <a:r>
              <a:rPr lang="th-TH" smtClean="0"/>
              <a:t>พิมพ์</a:t>
            </a:r>
          </a:p>
          <a:p>
            <a:pPr marL="1371600" lvl="2" indent="-514350">
              <a:buNone/>
            </a:pPr>
            <a:r>
              <a:rPr lang="th-TH" smtClean="0"/>
              <a:t>	</a:t>
            </a:r>
            <a:r>
              <a:rPr lang="en-US" b="1" smtClean="0"/>
              <a:t>GET </a:t>
            </a:r>
            <a:r>
              <a:rPr lang="en-US" b="1" smtClean="0">
                <a:solidFill>
                  <a:srgbClr val="00B0F0"/>
                </a:solidFill>
              </a:rPr>
              <a:t> /path/file.html   </a:t>
            </a:r>
            <a:r>
              <a:rPr lang="en-US" b="1" smtClean="0">
                <a:solidFill>
                  <a:srgbClr val="FF0000"/>
                </a:solidFill>
              </a:rPr>
              <a:t>HTTP/1.0</a:t>
            </a:r>
          </a:p>
          <a:p>
            <a:pPr marL="971550" lvl="1" indent="-514350">
              <a:buClrTx/>
              <a:buFont typeface="+mj-lt"/>
              <a:buAutoNum type="arabicPeriod"/>
            </a:pPr>
            <a:r>
              <a:rPr lang="th-TH" smtClean="0"/>
              <a:t>กด </a:t>
            </a:r>
            <a:r>
              <a:rPr lang="en-US" smtClean="0"/>
              <a:t>Enter 2 </a:t>
            </a:r>
            <a:r>
              <a:rPr lang="th-TH" smtClean="0"/>
              <a:t>ที</a:t>
            </a:r>
            <a:endParaRPr lang="en-US" smtClean="0"/>
          </a:p>
          <a:p>
            <a:pPr marL="971550" lvl="1" indent="-514350">
              <a:buFont typeface="+mj-lt"/>
              <a:buAutoNum type="arabicPeriod"/>
            </a:pPr>
            <a:endParaRPr lang="th-TH"/>
          </a:p>
        </p:txBody>
      </p:sp>
    </p:spTree>
  </p:cSld>
  <p:clrMapOvr>
    <a:masterClrMapping/>
  </p:clrMapOvr>
  <p:transition/>
  <p:timing/>
</p:sld>
</file>

<file path=ppt/slides/slide1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version 1.0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smtClean="0"/>
              <a:t>ส่วนขยายของการ </a:t>
            </a:r>
            <a:r>
              <a:rPr lang="en-US" smtClean="0"/>
              <a:t>request</a:t>
            </a:r>
            <a:r>
              <a:rPr lang="fr-FR" smtClean="0"/>
              <a:t> </a:t>
            </a:r>
            <a:r>
              <a:rPr lang="th-TH" smtClean="0"/>
              <a:t>มีคำสั่งอื่นๆ เช่น</a:t>
            </a:r>
          </a:p>
          <a:p>
            <a:pPr lvl="1"/>
            <a:r>
              <a:rPr lang="en-US" b="1" smtClean="0"/>
              <a:t>From :  </a:t>
            </a:r>
            <a:r>
              <a:rPr lang="th-TH" smtClean="0"/>
              <a:t>บ่งบอก </a:t>
            </a:r>
            <a:r>
              <a:rPr lang="en-US" smtClean="0"/>
              <a:t>email </a:t>
            </a:r>
            <a:r>
              <a:rPr lang="th-TH" smtClean="0"/>
              <a:t>ของผู้ติดต่อกับ </a:t>
            </a:r>
            <a:r>
              <a:rPr lang="en-US" smtClean="0"/>
              <a:t>web server </a:t>
            </a:r>
            <a:r>
              <a:rPr lang="th-TH" smtClean="0"/>
              <a:t>ใช้เฉพาะในกรณีพิเศษ</a:t>
            </a:r>
          </a:p>
          <a:p>
            <a:pPr lvl="1"/>
            <a:r>
              <a:rPr lang="en-US" b="1" smtClean="0"/>
              <a:t>User-Agent :   </a:t>
            </a:r>
            <a:r>
              <a:rPr lang="th-TH" smtClean="0"/>
              <a:t>ใช้ในการบ่งบอกว่า </a:t>
            </a:r>
            <a:r>
              <a:rPr lang="en-US" smtClean="0"/>
              <a:t>web browser </a:t>
            </a:r>
            <a:r>
              <a:rPr lang="th-TH" smtClean="0"/>
              <a:t>คืออะไร</a:t>
            </a:r>
          </a:p>
          <a:p>
            <a:r>
              <a:rPr lang="th-TH" smtClean="0"/>
              <a:t>รหัสที่ตอบสนองจาก </a:t>
            </a:r>
            <a:r>
              <a:rPr lang="en-US" smtClean="0"/>
              <a:t>web server </a:t>
            </a:r>
            <a:r>
              <a:rPr lang="th-TH" smtClean="0"/>
              <a:t>หลังจากที่ </a:t>
            </a:r>
            <a:r>
              <a:rPr lang="en-US" smtClean="0"/>
              <a:t>client </a:t>
            </a:r>
            <a:r>
              <a:rPr lang="th-TH" smtClean="0"/>
              <a:t>ติดต่อขอ </a:t>
            </a:r>
            <a:r>
              <a:rPr lang="en-US" smtClean="0"/>
              <a:t>download </a:t>
            </a:r>
            <a:r>
              <a:rPr lang="th-TH" smtClean="0"/>
              <a:t>ทรัพยากร</a:t>
            </a:r>
          </a:p>
          <a:p>
            <a:pPr lvl="1"/>
            <a:r>
              <a:rPr lang="en-US" smtClean="0"/>
              <a:t>2XX    </a:t>
            </a:r>
            <a:r>
              <a:rPr lang="th-TH" smtClean="0"/>
              <a:t>สำเร็จ</a:t>
            </a:r>
          </a:p>
          <a:p>
            <a:pPr lvl="1"/>
            <a:r>
              <a:rPr lang="en-US" smtClean="0"/>
              <a:t>3XX    redirect </a:t>
            </a:r>
            <a:r>
              <a:rPr lang="th-TH" smtClean="0"/>
              <a:t>ไปที่หน้าอื่น</a:t>
            </a:r>
          </a:p>
          <a:p>
            <a:pPr lvl="1"/>
            <a:r>
              <a:rPr lang="en-US" smtClean="0"/>
              <a:t>4XX    </a:t>
            </a:r>
            <a:r>
              <a:rPr lang="th-TH" smtClean="0"/>
              <a:t>มีปัญหาที่ตัวของ </a:t>
            </a:r>
            <a:r>
              <a:rPr lang="en-US" smtClean="0"/>
              <a:t>client</a:t>
            </a:r>
          </a:p>
          <a:p>
            <a:pPr lvl="1"/>
            <a:r>
              <a:rPr lang="en-US" smtClean="0"/>
              <a:t>5XX   </a:t>
            </a:r>
            <a:r>
              <a:rPr lang="fr-FR" smtClean="0"/>
              <a:t> </a:t>
            </a:r>
            <a:r>
              <a:rPr lang="th-TH" smtClean="0"/>
              <a:t>มีปัญหาที่ตัวของ </a:t>
            </a:r>
            <a:r>
              <a:rPr lang="en-US" smtClean="0"/>
              <a:t>server</a:t>
            </a:r>
            <a:endParaRPr lang="th-TH" smtClean="0"/>
          </a:p>
          <a:p>
            <a:pPr lvl="1"/>
            <a:endParaRPr lang="th-TH" smtClean="0"/>
          </a:p>
        </p:txBody>
      </p:sp>
    </p:spTree>
  </p:cSld>
  <p:clrMapOvr>
    <a:masterClrMapping/>
  </p:clrMapOvr>
  <p:transition/>
  <p:timing/>
</p:sld>
</file>

<file path=ppt/slides/slide1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version 1.0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นอกเหนือจากรหัสในการตอบกลับแล้ว </a:t>
            </a:r>
            <a:r>
              <a:rPr lang="en-US" smtClean="0"/>
              <a:t>web server </a:t>
            </a:r>
            <a:r>
              <a:rPr lang="th-TH" smtClean="0"/>
              <a:t>ยังมีข้อความบางอย่างกลับมาด้วยเพื่อเป็นข้อมูล เช่น</a:t>
            </a:r>
          </a:p>
          <a:p>
            <a:pPr lvl="1"/>
            <a:r>
              <a:rPr lang="en-US" b="1" smtClean="0"/>
              <a:t>Server :   </a:t>
            </a:r>
            <a:r>
              <a:rPr lang="th-TH" smtClean="0"/>
              <a:t>บ่งบอกว่า </a:t>
            </a:r>
            <a:r>
              <a:rPr lang="en-US" smtClean="0"/>
              <a:t>web server </a:t>
            </a:r>
            <a:r>
              <a:rPr lang="th-TH" smtClean="0"/>
              <a:t>ใช้โปรแกรมชื่อว่าอะไร</a:t>
            </a:r>
          </a:p>
          <a:p>
            <a:pPr lvl="1"/>
            <a:r>
              <a:rPr lang="en-US" b="1" smtClean="0"/>
              <a:t>Last-Modified : </a:t>
            </a:r>
            <a:r>
              <a:rPr lang="th-TH" smtClean="0"/>
              <a:t>บอกว่าทรัพยากรที่ถูก </a:t>
            </a:r>
            <a:r>
              <a:rPr lang="en-US" smtClean="0"/>
              <a:t>request </a:t>
            </a:r>
            <a:r>
              <a:rPr lang="th-TH" smtClean="0"/>
              <a:t>นี้แก้ไขครั้งล่าสุดเมื่อใด</a:t>
            </a:r>
          </a:p>
          <a:p>
            <a:pPr lvl="1"/>
            <a:r>
              <a:rPr lang="en-US" b="1" smtClean="0"/>
              <a:t>Content-type :  </a:t>
            </a:r>
            <a:r>
              <a:rPr lang="th-TH" smtClean="0"/>
              <a:t>บอกว่าทรัพยากรที่ถูก </a:t>
            </a:r>
            <a:r>
              <a:rPr lang="en-US" smtClean="0"/>
              <a:t>request </a:t>
            </a:r>
            <a:r>
              <a:rPr lang="th-TH" smtClean="0"/>
              <a:t>นี้เป็นไฟล์ประเภทไหน </a:t>
            </a:r>
            <a:r>
              <a:rPr lang="en-US" smtClean="0"/>
              <a:t>(MIME-type) </a:t>
            </a:r>
            <a:r>
              <a:rPr lang="th-TH" smtClean="0"/>
              <a:t>เช่น  </a:t>
            </a:r>
            <a:r>
              <a:rPr lang="en-US" smtClean="0"/>
              <a:t>text/html,  image/gif</a:t>
            </a:r>
          </a:p>
          <a:p>
            <a:pPr lvl="1"/>
            <a:r>
              <a:rPr lang="en-US" b="1" smtClean="0"/>
              <a:t>Content-length : </a:t>
            </a:r>
            <a:r>
              <a:rPr lang="th-TH" smtClean="0"/>
              <a:t>บอกว่าทรัพยากรที่ถูก </a:t>
            </a:r>
            <a:r>
              <a:rPr lang="en-US" smtClean="0"/>
              <a:t>request </a:t>
            </a:r>
            <a:r>
              <a:rPr lang="th-TH" smtClean="0"/>
              <a:t>มีขนาดกี่ไบต์</a:t>
            </a:r>
          </a:p>
        </p:txBody>
      </p:sp>
    </p:spTree>
  </p:cSld>
  <p:clrMapOvr>
    <a:masterClrMapping/>
  </p:clrMapOvr>
  <p:transition/>
  <p:timing/>
</p:sld>
</file>

<file path=ppt/slides/slide1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smtClean="0"/>
              <a:t>Example : HTTP/1.0</a:t>
            </a:r>
            <a:endParaRPr lang="th-TH"/>
          </a:p>
        </p:txBody>
      </p:sp>
      <p:pic>
        <p:nvPicPr>
          <p:cNvPr id="4" name="รูปภาพ 3" descr="telne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543913"/>
            <a:ext cx="7062864" cy="52413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version 1.0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นอกเหนือจาก </a:t>
            </a:r>
            <a:r>
              <a:rPr lang="en-US" smtClean="0"/>
              <a:t>GET </a:t>
            </a:r>
            <a:r>
              <a:rPr lang="th-TH" smtClean="0"/>
              <a:t>แล้วใน </a:t>
            </a:r>
            <a:r>
              <a:rPr lang="en-US" smtClean="0"/>
              <a:t>HTTP version 1.0 </a:t>
            </a:r>
            <a:r>
              <a:rPr lang="th-TH" smtClean="0"/>
              <a:t>ยังมีคำสั่งอื่นๆอีกเช่น</a:t>
            </a:r>
          </a:p>
          <a:p>
            <a:pPr lvl="1"/>
            <a:r>
              <a:rPr lang="en-US" b="1" smtClean="0"/>
              <a:t>HEAD </a:t>
            </a:r>
            <a:r>
              <a:rPr lang="en-US" smtClean="0"/>
              <a:t> </a:t>
            </a:r>
            <a:r>
              <a:rPr lang="th-TH" smtClean="0"/>
              <a:t>ใช้สำหรับดึงหัวข้อมูลอย่างเดียว โดยไม่ </a:t>
            </a:r>
            <a:r>
              <a:rPr lang="en-US" smtClean="0"/>
              <a:t>download </a:t>
            </a:r>
            <a:r>
              <a:rPr lang="th-TH" smtClean="0"/>
              <a:t>ทรัพยากรที่ </a:t>
            </a:r>
            <a:r>
              <a:rPr lang="en-US" smtClean="0"/>
              <a:t>request </a:t>
            </a:r>
            <a:r>
              <a:rPr lang="th-TH" smtClean="0"/>
              <a:t>มาจริงๆ</a:t>
            </a:r>
          </a:p>
          <a:p>
            <a:pPr lvl="1"/>
            <a:r>
              <a:rPr lang="en-US" b="1" smtClean="0"/>
              <a:t>POST</a:t>
            </a:r>
            <a:r>
              <a:rPr lang="en-US" smtClean="0"/>
              <a:t> </a:t>
            </a:r>
            <a:r>
              <a:rPr lang="th-TH" smtClean="0"/>
              <a:t>ใช้สำหรับส่งค่าให้กับทรัพยากรนั้น เช่น ส่งค่าให้กับ </a:t>
            </a:r>
            <a:r>
              <a:rPr lang="en-US" smtClean="0"/>
              <a:t>CGI </a:t>
            </a:r>
            <a:r>
              <a:rPr lang="th-TH" smtClean="0"/>
              <a:t>เช่น </a:t>
            </a:r>
            <a:r>
              <a:rPr lang="en-US" smtClean="0"/>
              <a:t>PHP</a:t>
            </a:r>
          </a:p>
          <a:p>
            <a:r>
              <a:rPr lang="th-TH" smtClean="0"/>
              <a:t>หลังจาก </a:t>
            </a:r>
            <a:r>
              <a:rPr lang="en-US" smtClean="0"/>
              <a:t>HTTP/1.0 </a:t>
            </a:r>
            <a:r>
              <a:rPr lang="th-TH" smtClean="0"/>
              <a:t>ได้รับความนิยมจึงมีการพัฒนา </a:t>
            </a:r>
            <a:r>
              <a:rPr lang="en-US" smtClean="0"/>
              <a:t>HTTP version 1.1 </a:t>
            </a:r>
            <a:r>
              <a:rPr lang="th-TH" smtClean="0"/>
              <a:t>ขึ้นมาเพื่อรองรับการทำงานที่มากขึ้น และให้การตอบสนองรวดเร็วขึ้น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version 1.1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ใน </a:t>
            </a:r>
            <a:r>
              <a:rPr lang="en-US" smtClean="0"/>
              <a:t>HTTP/1.1 </a:t>
            </a:r>
            <a:r>
              <a:rPr lang="th-TH" smtClean="0"/>
              <a:t>มีการรองรับ </a:t>
            </a:r>
            <a:r>
              <a:rPr lang="en-US" smtClean="0"/>
              <a:t>multi-homed  </a:t>
            </a:r>
            <a:r>
              <a:rPr lang="th-TH" smtClean="0"/>
              <a:t>หมายถึง การที่ </a:t>
            </a:r>
            <a:r>
              <a:rPr lang="en-US" smtClean="0"/>
              <a:t>web server </a:t>
            </a:r>
            <a:r>
              <a:rPr lang="th-TH" smtClean="0"/>
              <a:t>เครื่องเดียวสามารถให้บริการหลายเวปไซต์ เช่น</a:t>
            </a:r>
          </a:p>
          <a:p>
            <a:pPr lvl="1"/>
            <a:r>
              <a:rPr lang="th-TH" smtClean="0"/>
              <a:t>ให้บริการ </a:t>
            </a:r>
            <a:r>
              <a:rPr lang="en-US" smtClean="0"/>
              <a:t>www.host1.com </a:t>
            </a:r>
            <a:r>
              <a:rPr lang="th-TH" smtClean="0"/>
              <a:t>และ </a:t>
            </a:r>
            <a:r>
              <a:rPr lang="en-US" smtClean="0"/>
              <a:t>www.host2.com </a:t>
            </a:r>
            <a:r>
              <a:rPr lang="th-TH" smtClean="0"/>
              <a:t>ในเครื่องเดียวคือมี </a:t>
            </a:r>
            <a:r>
              <a:rPr lang="en-US" smtClean="0"/>
              <a:t>IP </a:t>
            </a:r>
            <a:r>
              <a:rPr lang="th-TH" smtClean="0"/>
              <a:t>เดียว</a:t>
            </a:r>
          </a:p>
          <a:p>
            <a:pPr lvl="1">
              <a:buNone/>
            </a:pPr>
            <a:endParaRPr lang="th-TH" smtClean="0"/>
          </a:p>
          <a:p>
            <a:r>
              <a:rPr lang="th-TH" smtClean="0"/>
              <a:t>ดังนั้นใน </a:t>
            </a:r>
            <a:r>
              <a:rPr lang="en-US" smtClean="0"/>
              <a:t>HTTP/1.1 </a:t>
            </a:r>
            <a:r>
              <a:rPr lang="th-TH" smtClean="0"/>
              <a:t>จึงบังคับให้ใส่ชื่อ </a:t>
            </a:r>
            <a:r>
              <a:rPr lang="en-US" smtClean="0"/>
              <a:t>host </a:t>
            </a:r>
            <a:r>
              <a:rPr lang="th-TH" smtClean="0"/>
              <a:t>ทุกครั้งหลังจากใช้คำสั่ง </a:t>
            </a:r>
            <a:r>
              <a:rPr lang="en-US" smtClean="0"/>
              <a:t>GET </a:t>
            </a:r>
            <a:r>
              <a:rPr lang="th-TH" smtClean="0"/>
              <a:t>ด้วยการใช้คำสั่ง </a:t>
            </a:r>
            <a:r>
              <a:rPr lang="en-US" b="1" smtClean="0">
                <a:solidFill>
                  <a:srgbClr val="FF0000"/>
                </a:solidFill>
              </a:rPr>
              <a:t>Host :</a:t>
            </a:r>
            <a:r>
              <a:rPr lang="en-US" b="1" smtClean="0"/>
              <a:t>  </a:t>
            </a:r>
          </a:p>
          <a:p>
            <a:pPr>
              <a:buNone/>
            </a:pPr>
            <a:endParaRPr lang="th-TH"/>
          </a:p>
        </p:txBody>
      </p:sp>
    </p:spTree>
  </p:cSld>
  <p:clrMapOvr>
    <a:masterClrMapping/>
  </p:clrMapOvr>
  <p:transition/>
  <p:timing/>
</p:sld>
</file>

<file path=ppt/slides/slide1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: HTTP/1.1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h-TH" b="1" u="sng" smtClean="0"/>
              <a:t>ตัวอย่าง</a:t>
            </a:r>
          </a:p>
          <a:p>
            <a:pPr lvl="1"/>
            <a:r>
              <a:rPr lang="th-TH" smtClean="0"/>
              <a:t>ถ้าต้องการโหลดหน้าเวป </a:t>
            </a:r>
            <a:endParaRPr lang="en-US" smtClean="0"/>
          </a:p>
          <a:p>
            <a:pPr lvl="1">
              <a:buNone/>
            </a:pPr>
            <a:r>
              <a:rPr lang="en-US" smtClean="0">
                <a:solidFill>
                  <a:srgbClr val="0070C0"/>
                </a:solidFill>
              </a:rPr>
              <a:t>    </a:t>
            </a:r>
            <a:r>
              <a:rPr lang="en-US" smtClean="0"/>
              <a:t>http://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</a:rPr>
              <a:t>www.somehost.com</a:t>
            </a:r>
            <a:r>
              <a:rPr lang="en-US" smtClean="0">
                <a:solidFill>
                  <a:srgbClr val="00B0F0"/>
                </a:solidFill>
              </a:rPr>
              <a:t>/path/file.html</a:t>
            </a:r>
          </a:p>
          <a:p>
            <a:pPr lvl="1">
              <a:buNone/>
            </a:pPr>
            <a:endParaRPr lang="en-US" smtClean="0"/>
          </a:p>
          <a:p>
            <a:pPr marL="971550" lvl="1" indent="-514350">
              <a:buClrTx/>
              <a:buFont typeface="+mj-lt"/>
              <a:buAutoNum type="arabicPeriod"/>
            </a:pPr>
            <a:r>
              <a:rPr lang="th-TH" smtClean="0"/>
              <a:t>ใช้คำสั่ง </a:t>
            </a:r>
            <a:r>
              <a:rPr lang="en-US" smtClean="0"/>
              <a:t>telnet   </a:t>
            </a:r>
            <a:r>
              <a:rPr lang="en-US" smtClean="0">
                <a:solidFill>
                  <a:schemeClr val="accent4">
                    <a:lumMod val="50000"/>
                  </a:schemeClr>
                </a:solidFill>
              </a:rPr>
              <a:t>www.somehost.com</a:t>
            </a:r>
            <a:r>
              <a:rPr lang="en-US" smtClean="0"/>
              <a:t>  80</a:t>
            </a:r>
          </a:p>
          <a:p>
            <a:pPr marL="971550" lvl="1" indent="-514350">
              <a:buClrTx/>
              <a:buFont typeface="+mj-lt"/>
              <a:buAutoNum type="arabicPeriod"/>
            </a:pPr>
            <a:r>
              <a:rPr lang="th-TH" smtClean="0"/>
              <a:t>พิมพ์</a:t>
            </a:r>
          </a:p>
          <a:p>
            <a:pPr marL="1371600" lvl="2" indent="-514350">
              <a:buNone/>
            </a:pPr>
            <a:r>
              <a:rPr lang="th-TH" smtClean="0"/>
              <a:t>	</a:t>
            </a:r>
            <a:r>
              <a:rPr lang="en-US" b="1" smtClean="0"/>
              <a:t>GET  </a:t>
            </a:r>
            <a:r>
              <a:rPr lang="en-US" b="1" smtClean="0">
                <a:solidFill>
                  <a:srgbClr val="00B0F0"/>
                </a:solidFill>
              </a:rPr>
              <a:t>/path/file.html</a:t>
            </a:r>
            <a:r>
              <a:rPr lang="en-US" b="1" smtClean="0"/>
              <a:t>   </a:t>
            </a:r>
            <a:r>
              <a:rPr lang="en-US" b="1" smtClean="0">
                <a:solidFill>
                  <a:srgbClr val="FF0000"/>
                </a:solidFill>
              </a:rPr>
              <a:t>HTTP/1.1</a:t>
            </a:r>
          </a:p>
          <a:p>
            <a:pPr marL="1371600" lvl="2" indent="-514350">
              <a:buNone/>
            </a:pPr>
            <a:r>
              <a:rPr lang="en-US" b="1" smtClean="0"/>
              <a:t>       Host :  </a:t>
            </a:r>
            <a:r>
              <a:rPr lang="en-US" b="1" smtClean="0">
                <a:solidFill>
                  <a:schemeClr val="accent4">
                    <a:lumMod val="50000"/>
                  </a:schemeClr>
                </a:solidFill>
              </a:rPr>
              <a:t>www.somehost.com</a:t>
            </a:r>
          </a:p>
          <a:p>
            <a:pPr marL="1371600" lvl="2" indent="-514350">
              <a:buNone/>
            </a:pPr>
            <a:r>
              <a:rPr lang="en-US" b="1" smtClean="0"/>
              <a:t>	User-Agent: choopan</a:t>
            </a:r>
            <a:endParaRPr lang="en-US" b="1" smtClean="0"/>
          </a:p>
          <a:p>
            <a:pPr marL="971550" lvl="1" indent="-514350">
              <a:buClrTx/>
              <a:buFont typeface="+mj-lt"/>
              <a:buAutoNum type="arabicPeriod"/>
            </a:pPr>
            <a:r>
              <a:rPr lang="th-TH" smtClean="0"/>
              <a:t>กด </a:t>
            </a:r>
            <a:r>
              <a:rPr lang="en-US" smtClean="0"/>
              <a:t>Enter 2 </a:t>
            </a:r>
            <a:r>
              <a:rPr lang="th-TH" smtClean="0"/>
              <a:t>ที</a:t>
            </a:r>
            <a:endParaRPr lang="en-US" smtClean="0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1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version 1.1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ใน </a:t>
            </a:r>
            <a:r>
              <a:rPr lang="en-US" smtClean="0"/>
              <a:t>HTTP version 1.0 </a:t>
            </a:r>
            <a:r>
              <a:rPr lang="th-TH" smtClean="0"/>
              <a:t>การเชื่อมต่อจะปิดลงทุกครั้ง หลังจากการ </a:t>
            </a:r>
            <a:r>
              <a:rPr lang="en-US" smtClean="0"/>
              <a:t>transfer </a:t>
            </a:r>
            <a:r>
              <a:rPr lang="th-TH" smtClean="0"/>
              <a:t>ทรัพยากร เสร็จสิ้นลง</a:t>
            </a:r>
          </a:p>
          <a:p>
            <a:r>
              <a:rPr lang="th-TH" smtClean="0"/>
              <a:t>การขอเปิดการเชื่อมต่อ และ ปิดการเชื่อมต่อทุกครั้งเพื่อ </a:t>
            </a:r>
            <a:r>
              <a:rPr lang="en-US" smtClean="0"/>
              <a:t>download </a:t>
            </a:r>
            <a:r>
              <a:rPr lang="th-TH" smtClean="0"/>
              <a:t>ทรัพยากรเพียง 1 อย่าง จะเพิ่มโหลดให้กับ </a:t>
            </a:r>
            <a:r>
              <a:rPr lang="en-US" smtClean="0"/>
              <a:t>web server </a:t>
            </a:r>
            <a:r>
              <a:rPr lang="th-TH" smtClean="0"/>
              <a:t>อย่างมาก และ ทำให้การตอบสนองช้า</a:t>
            </a:r>
          </a:p>
          <a:p>
            <a:r>
              <a:rPr lang="en-US" smtClean="0"/>
              <a:t>HTTP version 1.1 </a:t>
            </a:r>
            <a:r>
              <a:rPr lang="th-TH" smtClean="0"/>
              <a:t>จึงได้พัฒนาคือ การเชื่อมต่อจะไม่ปิดตัวลงหลังจาก </a:t>
            </a:r>
            <a:r>
              <a:rPr lang="en-US" smtClean="0"/>
              <a:t>download </a:t>
            </a:r>
            <a:r>
              <a:rPr lang="th-TH" smtClean="0"/>
              <a:t>ทรัพยากรเสร็จสิ้น เพื่อความเร็วในการตอบสนอง และ ลดภาระโหลดให้กับ </a:t>
            </a:r>
            <a:r>
              <a:rPr lang="en-US" smtClean="0"/>
              <a:t>web server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HTTP version 1.1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smtClean="0"/>
              <a:t>อย่างไรก็ตาม </a:t>
            </a:r>
            <a:r>
              <a:rPr lang="en-US" smtClean="0"/>
              <a:t>HTTP version 1.1 </a:t>
            </a:r>
            <a:r>
              <a:rPr lang="th-TH" smtClean="0"/>
              <a:t>ก็ยังให้อำนาจกับ </a:t>
            </a:r>
            <a:r>
              <a:rPr lang="en-US" smtClean="0"/>
              <a:t>client </a:t>
            </a:r>
            <a:r>
              <a:rPr lang="th-TH" smtClean="0"/>
              <a:t>ในการเลือกรูปแบบการเชื่อมต่อ ว่าจะให้ปิดการเชื่อมต่อ หลังจาก </a:t>
            </a:r>
            <a:r>
              <a:rPr lang="en-US" smtClean="0"/>
              <a:t>download </a:t>
            </a:r>
            <a:r>
              <a:rPr lang="th-TH" smtClean="0"/>
              <a:t>ทรัพยากรหรือไม่</a:t>
            </a:r>
          </a:p>
          <a:p>
            <a:r>
              <a:rPr lang="th-TH" b="1" u="sng" smtClean="0"/>
              <a:t>ตัวอย่าง </a:t>
            </a:r>
            <a:r>
              <a:rPr lang="en-US" b="1" u="sng" smtClean="0"/>
              <a:t>: </a:t>
            </a:r>
            <a:r>
              <a:rPr lang="th-TH" smtClean="0"/>
              <a:t>จะโหลด  </a:t>
            </a:r>
            <a:r>
              <a:rPr lang="en-US" smtClean="0"/>
              <a:t>http://www.somehost.com</a:t>
            </a:r>
            <a:endParaRPr lang="th-TH" smtClean="0"/>
          </a:p>
          <a:p>
            <a:pPr lvl="1">
              <a:buNone/>
            </a:pPr>
            <a:endParaRPr lang="th-TH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4071934" y="3786190"/>
            <a:ext cx="4357718" cy="107157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GET     /     HTTP/1.1</a:t>
            </a:r>
          </a:p>
          <a:p>
            <a:r>
              <a:rPr lang="en-US" smtClean="0">
                <a:solidFill>
                  <a:schemeClr val="tx1"/>
                </a:solidFill>
              </a:rPr>
              <a:t>Host :  www.somehost.com</a:t>
            </a: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4071934" y="5214950"/>
            <a:ext cx="4357718" cy="13573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chemeClr val="tx1"/>
                </a:solidFill>
              </a:rPr>
              <a:t>GET     /     HTTP/1.1</a:t>
            </a:r>
          </a:p>
          <a:p>
            <a:r>
              <a:rPr lang="en-US" smtClean="0">
                <a:solidFill>
                  <a:schemeClr val="tx1"/>
                </a:solidFill>
              </a:rPr>
              <a:t>Host :  www.somehost.com</a:t>
            </a:r>
          </a:p>
          <a:p>
            <a:r>
              <a:rPr lang="en-US" b="1" smtClean="0">
                <a:solidFill>
                  <a:schemeClr val="tx1"/>
                </a:solidFill>
              </a:rPr>
              <a:t>Connection : close</a:t>
            </a:r>
            <a:endParaRPr lang="th-TH" b="1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1472" y="3714752"/>
            <a:ext cx="2177199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Default : </a:t>
            </a:r>
            <a:r>
              <a:rPr lang="th-TH" smtClean="0"/>
              <a:t>ไม่ปิด</a:t>
            </a:r>
          </a:p>
          <a:p>
            <a:r>
              <a:rPr lang="th-TH" smtClean="0"/>
              <a:t>การเชื่อมต่อหลังจาก</a:t>
            </a:r>
          </a:p>
          <a:p>
            <a:r>
              <a:rPr lang="th-TH" smtClean="0"/>
              <a:t>โหลดหน้าเวปเสร็จ</a:t>
            </a:r>
            <a:endParaRPr lang="th-TH"/>
          </a:p>
        </p:txBody>
      </p:sp>
      <p:sp>
        <p:nvSpPr>
          <p:cNvPr id="7" name="ลูกศรขวา 6"/>
          <p:cNvSpPr/>
          <p:nvPr/>
        </p:nvSpPr>
        <p:spPr>
          <a:xfrm>
            <a:off x="3071802" y="4000504"/>
            <a:ext cx="642942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285720" y="5500702"/>
            <a:ext cx="2486578" cy="95410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ปิดการเชื่อมต่อหลังจาก</a:t>
            </a:r>
          </a:p>
          <a:p>
            <a:r>
              <a:rPr lang="th-TH" smtClean="0"/>
              <a:t>โหลดหน้าเวปเสร็จ</a:t>
            </a:r>
            <a:endParaRPr lang="th-TH"/>
          </a:p>
        </p:txBody>
      </p:sp>
      <p:sp>
        <p:nvSpPr>
          <p:cNvPr id="9" name="ลูกศรขวา 8"/>
          <p:cNvSpPr/>
          <p:nvPr/>
        </p:nvSpPr>
        <p:spPr>
          <a:xfrm>
            <a:off x="3143240" y="5572140"/>
            <a:ext cx="642942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โครงสร้างภาษา </a:t>
            </a:r>
            <a:r>
              <a:rPr lang="en-US"/>
              <a:t>Java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7584" y="5085184"/>
            <a:ext cx="7649344" cy="1656184"/>
          </a:xfrm>
        </p:spPr>
        <p:txBody>
          <a:bodyPr>
            <a:normAutofit fontScale="77500" lnSpcReduction="20000"/>
          </a:bodyPr>
          <a:lstStyle/>
          <a:p>
            <a:r>
              <a:rPr lang="th-TH" b="1"/>
              <a:t>บรรทัด 1 - 2  </a:t>
            </a:r>
            <a:r>
              <a:rPr lang="en-US"/>
              <a:t>: </a:t>
            </a:r>
            <a:r>
              <a:rPr lang="fr-FR"/>
              <a:t> </a:t>
            </a:r>
            <a:r>
              <a:rPr lang="th-TH"/>
              <a:t>ส่วนของ </a:t>
            </a:r>
            <a:r>
              <a:rPr lang="en-US"/>
              <a:t>import </a:t>
            </a:r>
            <a:r>
              <a:rPr lang="th-TH"/>
              <a:t>สำหรับเรียกใช้ </a:t>
            </a:r>
            <a:r>
              <a:rPr lang="en-US"/>
              <a:t>class </a:t>
            </a:r>
            <a:r>
              <a:rPr lang="th-TH"/>
              <a:t>ที่มีอยู่ใน </a:t>
            </a:r>
            <a:r>
              <a:rPr lang="en-US"/>
              <a:t>package </a:t>
            </a:r>
            <a:r>
              <a:rPr lang="th-TH"/>
              <a:t>นั้นๆ</a:t>
            </a:r>
          </a:p>
          <a:p>
            <a:r>
              <a:rPr lang="th-TH" b="1"/>
              <a:t>บรรทัด 4 </a:t>
            </a:r>
            <a:r>
              <a:rPr lang="en-US" b="1"/>
              <a:t>     </a:t>
            </a:r>
            <a:r>
              <a:rPr lang="en-US"/>
              <a:t>:  </a:t>
            </a:r>
            <a:r>
              <a:rPr lang="th-TH"/>
              <a:t>การประกาศชื่อ </a:t>
            </a:r>
            <a:r>
              <a:rPr lang="en-US"/>
              <a:t>class </a:t>
            </a:r>
            <a:r>
              <a:rPr lang="th-TH"/>
              <a:t>จะต้องมีชื่อเหมือนกับชื่อ </a:t>
            </a:r>
            <a:r>
              <a:rPr lang="en-US"/>
              <a:t>file </a:t>
            </a:r>
            <a:r>
              <a:rPr lang="th-TH"/>
              <a:t>ดังนั้น </a:t>
            </a:r>
            <a:r>
              <a:rPr lang="en-US"/>
              <a:t>file </a:t>
            </a:r>
            <a:endParaRPr lang="th-TH"/>
          </a:p>
          <a:p>
            <a:r>
              <a:rPr lang="th-TH"/>
              <a:t>                        นี้ต้องชื่อว่า </a:t>
            </a:r>
            <a:r>
              <a:rPr lang="en-US"/>
              <a:t>MyClass.java</a:t>
            </a:r>
          </a:p>
          <a:p>
            <a:r>
              <a:rPr lang="th-TH" b="1"/>
              <a:t>บรรทัด 6 - 9 </a:t>
            </a:r>
            <a:r>
              <a:rPr lang="en-US"/>
              <a:t>:   </a:t>
            </a:r>
            <a:r>
              <a:rPr lang="th-TH"/>
              <a:t>เป็นส่วน </a:t>
            </a:r>
            <a:r>
              <a:rPr lang="en-US"/>
              <a:t>main </a:t>
            </a:r>
            <a:r>
              <a:rPr lang="th-TH"/>
              <a:t>ของ </a:t>
            </a:r>
            <a:r>
              <a:rPr lang="en-US"/>
              <a:t>java </a:t>
            </a:r>
            <a:r>
              <a:rPr lang="th-TH"/>
              <a:t>โดย </a:t>
            </a:r>
            <a:r>
              <a:rPr lang="en-US"/>
              <a:t>java </a:t>
            </a:r>
            <a:r>
              <a:rPr lang="th-TH"/>
              <a:t>จะเริ่มทำงานที่บรรทัดนี้</a:t>
            </a:r>
            <a:endParaRPr lang="en-US"/>
          </a:p>
          <a:p>
            <a:endParaRPr lang="th-TH"/>
          </a:p>
        </p:txBody>
      </p:sp>
      <p:pic>
        <p:nvPicPr>
          <p:cNvPr id="4" name="รูปภาพ 4" descr="java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64" y="1651602"/>
            <a:ext cx="6739112" cy="3289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Can 15"/>
          <p:cNvSpPr/>
          <p:nvPr/>
        </p:nvSpPr>
        <p:spPr>
          <a:xfrm rot="5400000">
            <a:off x="3275856" y="3385128"/>
            <a:ext cx="2592288" cy="2736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74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cs typeface="Angsana New" pitchFamily="18" charset="-34"/>
              </a:rPr>
              <a:t>Java Socket</a:t>
            </a:r>
            <a:endParaRPr lang="th-TH" smtClean="0"/>
          </a:p>
        </p:txBody>
      </p:sp>
      <p:sp>
        <p:nvSpPr>
          <p:cNvPr id="5" name="สี่เหลี่ยมมุมมน 4"/>
          <p:cNvSpPr/>
          <p:nvPr/>
        </p:nvSpPr>
        <p:spPr>
          <a:xfrm>
            <a:off x="1475656" y="3333803"/>
            <a:ext cx="1694117" cy="283150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chemeClr val="tx1"/>
                </a:solidFill>
              </a:rPr>
              <a:t>Java Client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สี่เหลี่ยมมุมมน 5"/>
          <p:cNvSpPr/>
          <p:nvPr/>
        </p:nvSpPr>
        <p:spPr>
          <a:xfrm>
            <a:off x="5974228" y="3284984"/>
            <a:ext cx="1694116" cy="288032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 fontAlgn="auto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chemeClr val="tx1"/>
                </a:solidFill>
              </a:rPr>
              <a:t>Server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3078" name="TextBox 7"/>
          <p:cNvSpPr txBox="1">
            <a:spLocks noChangeArrowheads="1"/>
          </p:cNvSpPr>
          <p:nvPr/>
        </p:nvSpPr>
        <p:spPr bwMode="auto">
          <a:xfrm>
            <a:off x="3851920" y="5589240"/>
            <a:ext cx="1593321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latin typeface="Calibri" pitchFamily="34" charset="0"/>
                <a:cs typeface="Cordia New" pitchFamily="34" charset="-34"/>
              </a:rPr>
              <a:t>Java Socket</a:t>
            </a:r>
            <a:endParaRPr lang="th-TH" sz="2400">
              <a:latin typeface="Calibri" pitchFamily="34" charset="0"/>
              <a:cs typeface="Cordia New" pitchFamily="34" charset="-34"/>
            </a:endParaRPr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rot="10800000">
            <a:off x="3333720" y="4163726"/>
            <a:ext cx="2404553" cy="108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ลูกศรเชื่อมต่อแบบตรง 11"/>
          <p:cNvCxnSpPr/>
          <p:nvPr/>
        </p:nvCxnSpPr>
        <p:spPr>
          <a:xfrm>
            <a:off x="3388369" y="5140106"/>
            <a:ext cx="2349904" cy="1085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81" name="TextBox 12"/>
          <p:cNvSpPr txBox="1">
            <a:spLocks noChangeArrowheads="1"/>
          </p:cNvSpPr>
          <p:nvPr/>
        </p:nvSpPr>
        <p:spPr bwMode="auto">
          <a:xfrm>
            <a:off x="3770911" y="3821993"/>
            <a:ext cx="174355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err="1">
                <a:latin typeface="Calibri" pitchFamily="34" charset="0"/>
                <a:cs typeface="Cordia New" pitchFamily="34" charset="-34"/>
              </a:rPr>
              <a:t>InputStream</a:t>
            </a:r>
            <a:endParaRPr lang="th-TH" sz="24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3082" name="TextBox 13"/>
          <p:cNvSpPr txBox="1">
            <a:spLocks noChangeArrowheads="1"/>
          </p:cNvSpPr>
          <p:nvPr/>
        </p:nvSpPr>
        <p:spPr bwMode="auto">
          <a:xfrm>
            <a:off x="3563888" y="4798372"/>
            <a:ext cx="1972784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err="1">
                <a:latin typeface="Calibri" pitchFamily="34" charset="0"/>
                <a:cs typeface="Cordia New" pitchFamily="34" charset="-34"/>
              </a:rPr>
              <a:t>OutputStream</a:t>
            </a:r>
            <a:endParaRPr lang="th-TH" sz="2400">
              <a:latin typeface="Calibri" pitchFamily="34" charset="0"/>
              <a:cs typeface="Cordia New" pitchFamily="34" charset="-34"/>
            </a:endParaRPr>
          </a:p>
        </p:txBody>
      </p:sp>
      <p:sp>
        <p:nvSpPr>
          <p:cNvPr id="15" name="ตัวยึดเนื้อหา 2"/>
          <p:cNvSpPr>
            <a:spLocks noGrp="1"/>
          </p:cNvSpPr>
          <p:nvPr>
            <p:ph idx="1"/>
          </p:nvPr>
        </p:nvSpPr>
        <p:spPr>
          <a:xfrm>
            <a:off x="811088" y="1600200"/>
            <a:ext cx="8153400" cy="1756792"/>
          </a:xfrm>
        </p:spPr>
        <p:txBody>
          <a:bodyPr>
            <a:normAutofit/>
          </a:bodyPr>
          <a:lstStyle/>
          <a:p>
            <a:r>
              <a:rPr lang="th-TH" smtClean="0"/>
              <a:t>ทบทวน</a:t>
            </a:r>
          </a:p>
          <a:p>
            <a:pPr lvl="1"/>
            <a:r>
              <a:rPr lang="th-TH" smtClean="0"/>
              <a:t>การสร้าง </a:t>
            </a:r>
            <a:r>
              <a:rPr lang="en-US" smtClean="0"/>
              <a:t>socket</a:t>
            </a:r>
            <a:r>
              <a:rPr lang="th-TH" smtClean="0"/>
              <a:t> ใน </a:t>
            </a:r>
            <a:r>
              <a:rPr lang="en-US" smtClean="0"/>
              <a:t>java </a:t>
            </a:r>
            <a:r>
              <a:rPr lang="th-TH" smtClean="0"/>
              <a:t>คือการใช้ </a:t>
            </a:r>
            <a:r>
              <a:rPr lang="en-US" smtClean="0"/>
              <a:t>Class Socket</a:t>
            </a:r>
          </a:p>
          <a:p>
            <a:pPr lvl="1"/>
            <a:r>
              <a:rPr lang="en-US" smtClean="0"/>
              <a:t>Socket    s  =  new Socket(“</a:t>
            </a:r>
            <a:r>
              <a:rPr lang="th-TH" smtClean="0"/>
              <a:t>ชื่อโฮสท์</a:t>
            </a:r>
            <a:r>
              <a:rPr lang="en-US" smtClean="0"/>
              <a:t>”,  </a:t>
            </a:r>
            <a:r>
              <a:rPr lang="th-TH" smtClean="0"/>
              <a:t>หมายเลขพอร์ต</a:t>
            </a:r>
            <a:r>
              <a:rPr lang="en-US" smtClean="0"/>
              <a:t>);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098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การอ่านค่าและส่งค่าผ่าน </a:t>
            </a:r>
            <a:r>
              <a:rPr lang="en-US" smtClean="0">
                <a:cs typeface="Angsana New" pitchFamily="18" charset="-34"/>
              </a:rPr>
              <a:t>socket</a:t>
            </a:r>
            <a:endParaRPr lang="th-TH" smtClean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th-TH" smtClean="0"/>
              <a:t>จาก </a:t>
            </a:r>
            <a:r>
              <a:rPr lang="en-US" smtClean="0"/>
              <a:t>Object </a:t>
            </a:r>
            <a:r>
              <a:rPr lang="th-TH" smtClean="0"/>
              <a:t>ของ </a:t>
            </a:r>
            <a:r>
              <a:rPr lang="en-US" smtClean="0"/>
              <a:t>Socket </a:t>
            </a:r>
            <a:r>
              <a:rPr lang="th-TH" smtClean="0"/>
              <a:t>ที่เราได้สามารถเรียกใช้ </a:t>
            </a:r>
            <a:r>
              <a:rPr lang="en-US" smtClean="0"/>
              <a:t>method </a:t>
            </a:r>
            <a:r>
              <a:rPr lang="th-TH" smtClean="0"/>
              <a:t>ดังนี้</a:t>
            </a:r>
            <a:endParaRPr lang="en-US" smtClean="0"/>
          </a:p>
          <a:p>
            <a:pPr lvl="1">
              <a:defRPr/>
            </a:pPr>
            <a:r>
              <a:rPr lang="th-TH" smtClean="0"/>
              <a:t>การอ่านค่าจาก </a:t>
            </a:r>
            <a:r>
              <a:rPr lang="en-US" smtClean="0"/>
              <a:t>Socket </a:t>
            </a:r>
            <a:r>
              <a:rPr lang="th-TH" smtClean="0"/>
              <a:t>จะทำผ่าน </a:t>
            </a:r>
            <a:r>
              <a:rPr lang="en-US" err="1" smtClean="0"/>
              <a:t>InputStream</a:t>
            </a:r>
            <a:endParaRPr lang="en-US" smtClean="0"/>
          </a:p>
          <a:p>
            <a:pPr lvl="2">
              <a:buNone/>
              <a:defRPr/>
            </a:pPr>
            <a:r>
              <a:rPr lang="en-US" sz="2400" i="1" smtClean="0"/>
              <a:t>public </a:t>
            </a:r>
            <a:r>
              <a:rPr lang="en-US" sz="2400" i="1" err="1" smtClean="0">
                <a:solidFill>
                  <a:srgbClr val="002060"/>
                </a:solidFill>
              </a:rPr>
              <a:t>InputStream</a:t>
            </a:r>
            <a:r>
              <a:rPr lang="en-US" sz="2400" i="1" smtClean="0"/>
              <a:t> </a:t>
            </a:r>
            <a:r>
              <a:rPr lang="en-US" sz="2400" b="1" err="1" smtClean="0">
                <a:solidFill>
                  <a:srgbClr val="FF0000"/>
                </a:solidFill>
              </a:rPr>
              <a:t>getInputStream</a:t>
            </a:r>
            <a:r>
              <a:rPr lang="en-US" sz="2400" smtClean="0">
                <a:solidFill>
                  <a:srgbClr val="FF0000"/>
                </a:solidFill>
              </a:rPr>
              <a:t>() </a:t>
            </a:r>
            <a:r>
              <a:rPr lang="en-US" sz="2400" i="1" smtClean="0"/>
              <a:t>throws IOException</a:t>
            </a:r>
            <a:endParaRPr lang="th-TH" sz="2400" i="1" smtClean="0"/>
          </a:p>
          <a:p>
            <a:pPr lvl="2">
              <a:buNone/>
              <a:defRPr/>
            </a:pPr>
            <a:endParaRPr lang="en-US" i="1" smtClean="0"/>
          </a:p>
          <a:p>
            <a:pPr lvl="1">
              <a:defRPr/>
            </a:pPr>
            <a:r>
              <a:rPr lang="th-TH" smtClean="0"/>
              <a:t>การส่งค่าลงไปใน </a:t>
            </a:r>
            <a:r>
              <a:rPr lang="en-US" smtClean="0"/>
              <a:t>Socket </a:t>
            </a:r>
            <a:r>
              <a:rPr lang="th-TH" smtClean="0"/>
              <a:t>จะทำผ่าน </a:t>
            </a:r>
            <a:r>
              <a:rPr lang="en-US" err="1" smtClean="0"/>
              <a:t>OutputStream</a:t>
            </a:r>
            <a:endParaRPr lang="th-TH" smtClean="0"/>
          </a:p>
          <a:p>
            <a:pPr lvl="1">
              <a:buNone/>
              <a:defRPr/>
            </a:pPr>
            <a:r>
              <a:rPr lang="th-TH" i="1" smtClean="0"/>
              <a:t>	</a:t>
            </a:r>
            <a:r>
              <a:rPr lang="en-US" sz="2400" i="1" smtClean="0"/>
              <a:t>public </a:t>
            </a:r>
            <a:r>
              <a:rPr lang="en-US" sz="2400" i="1" err="1" smtClean="0">
                <a:solidFill>
                  <a:srgbClr val="002060"/>
                </a:solidFill>
              </a:rPr>
              <a:t>OutputStream</a:t>
            </a:r>
            <a:r>
              <a:rPr lang="en-US" sz="2400" i="1" smtClean="0"/>
              <a:t> </a:t>
            </a:r>
            <a:r>
              <a:rPr lang="en-US" sz="2400" b="1" err="1" smtClean="0">
                <a:solidFill>
                  <a:srgbClr val="FF0000"/>
                </a:solidFill>
              </a:rPr>
              <a:t>getOutputStream</a:t>
            </a:r>
            <a:r>
              <a:rPr lang="en-US" sz="2400" smtClean="0">
                <a:solidFill>
                  <a:srgbClr val="FF0000"/>
                </a:solidFill>
              </a:rPr>
              <a:t>() </a:t>
            </a:r>
            <a:r>
              <a:rPr lang="en-US" sz="2400" i="1" smtClean="0"/>
              <a:t>throws IOException</a:t>
            </a:r>
            <a:endParaRPr lang="th-TH" i="1" smtClean="0"/>
          </a:p>
          <a:p>
            <a:pPr lvl="1">
              <a:buNone/>
              <a:defRPr/>
            </a:pPr>
            <a:endParaRPr lang="en-US" i="1" smtClean="0"/>
          </a:p>
          <a:p>
            <a:pPr lvl="1">
              <a:defRPr/>
            </a:pPr>
            <a:r>
              <a:rPr lang="th-TH" smtClean="0"/>
              <a:t>เมื่อสิ้นสุดการทำงานทุกครั้ง จะต้องเรียก </a:t>
            </a:r>
            <a:r>
              <a:rPr lang="en-US" smtClean="0"/>
              <a:t>method </a:t>
            </a:r>
            <a:r>
              <a:rPr lang="en-US" smtClean="0">
                <a:solidFill>
                  <a:srgbClr val="FF0000"/>
                </a:solidFill>
              </a:rPr>
              <a:t>close(); </a:t>
            </a:r>
            <a:r>
              <a:rPr lang="th-TH" smtClean="0"/>
              <a:t>เพื่อปิดการใช้งานของ </a:t>
            </a:r>
            <a:r>
              <a:rPr lang="en-US" err="1" smtClean="0"/>
              <a:t>InputStream </a:t>
            </a:r>
            <a:r>
              <a:rPr lang="th-TH" smtClean="0"/>
              <a:t>และ </a:t>
            </a:r>
            <a:r>
              <a:rPr lang="en-US" err="1" smtClean="0"/>
              <a:t>OutputStream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800" smtClean="0"/>
              <a:t>ตัวอย่างการเอา </a:t>
            </a:r>
            <a:r>
              <a:rPr lang="en-US" sz="2800" err="1" smtClean="0"/>
              <a:t>InputStream </a:t>
            </a:r>
            <a:r>
              <a:rPr lang="th-TH" sz="2800" smtClean="0"/>
              <a:t>และ </a:t>
            </a:r>
            <a:r>
              <a:rPr lang="en-US" sz="2800" err="1" smtClean="0"/>
              <a:t>OutputStream </a:t>
            </a:r>
            <a:r>
              <a:rPr lang="th-TH" sz="2800" smtClean="0"/>
              <a:t>ออกจาก </a:t>
            </a:r>
            <a:r>
              <a:rPr lang="en-US" sz="2800" smtClean="0"/>
              <a:t>Socket</a:t>
            </a:r>
            <a:endParaRPr lang="en-US" sz="28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 descr="java1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83568" y="1628800"/>
            <a:ext cx="7958658" cy="5066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mtClean="0"/>
              <a:t>ประยุกต์ใช้ </a:t>
            </a:r>
            <a:r>
              <a:rPr lang="en-US" err="1" smtClean="0"/>
              <a:t>BufferedReader </a:t>
            </a:r>
            <a:r>
              <a:rPr lang="th-TH" smtClean="0"/>
              <a:t>และ </a:t>
            </a:r>
            <a:r>
              <a:rPr lang="en-US" err="1" smtClean="0"/>
              <a:t>PrintWriter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ตัวยึดเนื้อหา 3" descr="java2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62406"/>
            <a:ext cx="7598618" cy="5178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475656" y="4725144"/>
            <a:ext cx="7363544" cy="1142256"/>
          </a:xfrm>
        </p:spPr>
        <p:txBody>
          <a:bodyPr>
            <a:normAutofit/>
          </a:bodyPr>
          <a:lstStyle/>
          <a:p>
            <a:pPr algn="r"/>
            <a:r>
              <a:rPr lang="en-US" smtClean="0"/>
              <a:t>Java  ServerSocket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030523313 - Network programming</a:t>
            </a:r>
          </a:p>
          <a:p>
            <a:r>
              <a:rPr lang="en-US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ServerSocket</a:t>
            </a:r>
            <a:endParaRPr lang="th-TH"/>
          </a:p>
        </p:txBody>
      </p:sp>
      <p:sp>
        <p:nvSpPr>
          <p:cNvPr id="6" name="สี่เหลี่ยมมุมมน 5"/>
          <p:cNvSpPr/>
          <p:nvPr/>
        </p:nvSpPr>
        <p:spPr>
          <a:xfrm>
            <a:off x="3500430" y="1714488"/>
            <a:ext cx="2214578" cy="17145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solidFill>
                  <a:schemeClr val="tx1"/>
                </a:solidFill>
              </a:rPr>
              <a:t>Server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15" name="วงรี 14"/>
          <p:cNvSpPr/>
          <p:nvPr/>
        </p:nvSpPr>
        <p:spPr>
          <a:xfrm>
            <a:off x="2714612" y="2428868"/>
            <a:ext cx="357190" cy="285752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cxnSp>
        <p:nvCxnSpPr>
          <p:cNvPr id="17" name="ตัวเชื่อมต่อตรง 16"/>
          <p:cNvCxnSpPr>
            <a:stCxn id="15" idx="6"/>
            <a:endCxn id="6" idx="1"/>
          </p:cNvCxnSpPr>
          <p:nvPr/>
        </p:nvCxnSpPr>
        <p:spPr>
          <a:xfrm>
            <a:off x="3071802" y="2571744"/>
            <a:ext cx="428628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3717032"/>
            <a:ext cx="8784976" cy="2376264"/>
          </a:xfrm>
        </p:spPr>
        <p:txBody>
          <a:bodyPr>
            <a:normAutofit/>
          </a:bodyPr>
          <a:lstStyle/>
          <a:p>
            <a:pPr>
              <a:buClr>
                <a:schemeClr val="accent4">
                  <a:lumMod val="50000"/>
                </a:schemeClr>
              </a:buClr>
            </a:pPr>
            <a:r>
              <a:rPr lang="en-US" smtClean="0"/>
              <a:t>Server </a:t>
            </a:r>
            <a:r>
              <a:rPr lang="th-TH" smtClean="0"/>
              <a:t>มีหน้าที่รอการติดต่อจาก </a:t>
            </a:r>
            <a:r>
              <a:rPr lang="en-US" smtClean="0"/>
              <a:t>Client </a:t>
            </a:r>
            <a:r>
              <a:rPr lang="th-TH" smtClean="0"/>
              <a:t>ใน </a:t>
            </a:r>
            <a:r>
              <a:rPr lang="en-US" smtClean="0"/>
              <a:t>port </a:t>
            </a:r>
            <a:r>
              <a:rPr lang="th-TH" smtClean="0"/>
              <a:t>ที่ตัวเองจะให้บริการ</a:t>
            </a:r>
            <a:endParaRPr lang="en-US" smtClean="0"/>
          </a:p>
          <a:p>
            <a:r>
              <a:rPr lang="th-TH" smtClean="0"/>
              <a:t>ใน </a:t>
            </a:r>
            <a:r>
              <a:rPr lang="en-US" smtClean="0"/>
              <a:t>Java </a:t>
            </a:r>
            <a:r>
              <a:rPr lang="th-TH" smtClean="0"/>
              <a:t>จะสามารถทำได้โดยการสร้าง </a:t>
            </a:r>
            <a:r>
              <a:rPr lang="en-US" smtClean="0"/>
              <a:t>Object </a:t>
            </a:r>
            <a:r>
              <a:rPr lang="th-TH" smtClean="0"/>
              <a:t>ของ </a:t>
            </a:r>
            <a:r>
              <a:rPr lang="en-US" err="1" smtClean="0"/>
              <a:t>ServerSocket</a:t>
            </a:r>
            <a:endParaRPr lang="en-US" smtClean="0"/>
          </a:p>
          <a:p>
            <a:r>
              <a:rPr lang="th-TH" b="1" u="sng" smtClean="0"/>
              <a:t>ตัวอย่าง</a:t>
            </a:r>
            <a:r>
              <a:rPr lang="en-US" b="1" u="sng" smtClean="0"/>
              <a:t> :</a:t>
            </a:r>
          </a:p>
          <a:p>
            <a:pPr algn="ctr">
              <a:buNone/>
            </a:pPr>
            <a:r>
              <a:rPr lang="en-US" smtClean="0"/>
              <a:t>   </a:t>
            </a:r>
            <a:r>
              <a:rPr lang="en-US" b="1" err="1" smtClean="0">
                <a:solidFill>
                  <a:srgbClr val="FF0000"/>
                </a:solidFill>
              </a:rPr>
              <a:t>ServerSocket  </a:t>
            </a:r>
            <a:r>
              <a:rPr lang="en-US" b="1" smtClean="0">
                <a:solidFill>
                  <a:schemeClr val="tx2">
                    <a:lumMod val="50000"/>
                  </a:schemeClr>
                </a:solidFill>
              </a:rPr>
              <a:t>server</a:t>
            </a:r>
            <a:r>
              <a:rPr lang="en-US" b="1" smtClean="0">
                <a:solidFill>
                  <a:srgbClr val="FF0000"/>
                </a:solidFill>
              </a:rPr>
              <a:t> = </a:t>
            </a:r>
            <a:r>
              <a:rPr lang="en-US" b="1" smtClean="0"/>
              <a:t>new</a:t>
            </a:r>
            <a:r>
              <a:rPr lang="en-US" b="1" smtClean="0">
                <a:solidFill>
                  <a:srgbClr val="FF0000"/>
                </a:solidFill>
              </a:rPr>
              <a:t> ServerSocket(</a:t>
            </a:r>
            <a:r>
              <a:rPr lang="th-TH" b="1" smtClean="0">
                <a:solidFill>
                  <a:schemeClr val="tx2">
                    <a:lumMod val="50000"/>
                  </a:schemeClr>
                </a:solidFill>
              </a:rPr>
              <a:t>หมายเลข </a:t>
            </a:r>
            <a:r>
              <a:rPr lang="en-US" b="1" smtClean="0">
                <a:solidFill>
                  <a:schemeClr val="tx2">
                    <a:lumMod val="50000"/>
                  </a:schemeClr>
                </a:solidFill>
              </a:rPr>
              <a:t>port</a:t>
            </a:r>
            <a:r>
              <a:rPr lang="en-US" b="1" smtClean="0">
                <a:solidFill>
                  <a:srgbClr val="FF0000"/>
                </a:solidFill>
              </a:rPr>
              <a:t>); </a:t>
            </a:r>
            <a:endParaRPr lang="th-TH" b="1" smtClean="0">
              <a:solidFill>
                <a:srgbClr val="FF0000"/>
              </a:solidFill>
            </a:endParaRPr>
          </a:p>
          <a:p>
            <a:endParaRPr lang="en-US"/>
          </a:p>
        </p:txBody>
      </p:sp>
    </p:spTree>
  </p:cSld>
  <p:clrMapOvr>
    <a:masterClrMapping/>
  </p:clrMapOvr>
  <p:transition/>
  <p:timing/>
</p:sld>
</file>

<file path=ppt/slides/slide1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Client and Server</a:t>
            </a:r>
            <a:endParaRPr lang="th-TH"/>
          </a:p>
        </p:txBody>
      </p:sp>
      <p:sp>
        <p:nvSpPr>
          <p:cNvPr id="5" name="สี่เหลี่ยมมุมมน 4"/>
          <p:cNvSpPr/>
          <p:nvPr/>
        </p:nvSpPr>
        <p:spPr>
          <a:xfrm>
            <a:off x="6500826" y="1642480"/>
            <a:ext cx="2214578" cy="17145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solidFill>
                  <a:schemeClr val="tx1"/>
                </a:solidFill>
              </a:rPr>
              <a:t>Server</a:t>
            </a:r>
          </a:p>
          <a:p>
            <a:pPr algn="ctr"/>
            <a:r>
              <a:rPr lang="en-US" smtClean="0">
                <a:solidFill>
                  <a:schemeClr val="tx1"/>
                </a:solidFill>
              </a:rPr>
              <a:t>192.168.1.1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6" name="วงรี 5"/>
          <p:cNvSpPr/>
          <p:nvPr/>
        </p:nvSpPr>
        <p:spPr>
          <a:xfrm>
            <a:off x="5715008" y="2356860"/>
            <a:ext cx="357190" cy="285752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cxnSp>
        <p:nvCxnSpPr>
          <p:cNvPr id="7" name="ตัวเชื่อมต่อตรง 6"/>
          <p:cNvCxnSpPr>
            <a:stCxn id="6" idx="6"/>
            <a:endCxn id="5" idx="1"/>
          </p:cNvCxnSpPr>
          <p:nvPr/>
        </p:nvCxnSpPr>
        <p:spPr>
          <a:xfrm>
            <a:off x="6072198" y="2499736"/>
            <a:ext cx="428628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สี่เหลี่ยมมุมมน 7"/>
          <p:cNvSpPr/>
          <p:nvPr/>
        </p:nvSpPr>
        <p:spPr>
          <a:xfrm>
            <a:off x="571472" y="1642480"/>
            <a:ext cx="2214578" cy="171451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mtClean="0">
                <a:solidFill>
                  <a:schemeClr val="tx1"/>
                </a:solidFill>
              </a:rPr>
              <a:t>Client</a:t>
            </a:r>
            <a:endParaRPr lang="th-TH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22365" y="3429000"/>
            <a:ext cx="6198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err="1" smtClean="0">
                <a:solidFill>
                  <a:schemeClr val="accent1">
                    <a:lumMod val="50000"/>
                  </a:schemeClr>
                </a:solidFill>
              </a:rPr>
              <a:t>ServerSocket  server = new ServerSocket (2000);</a:t>
            </a:r>
            <a:endParaRPr lang="th-TH" sz="2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3933056"/>
            <a:ext cx="5772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>
                <a:solidFill>
                  <a:srgbClr val="C00000"/>
                </a:solidFill>
              </a:rPr>
              <a:t>Socket  s = new Socket (“192.168.1.1”, 2000);</a:t>
            </a:r>
            <a:endParaRPr lang="th-TH" sz="2400">
              <a:solidFill>
                <a:srgbClr val="C00000"/>
              </a:solidFill>
            </a:endParaRPr>
          </a:p>
        </p:txBody>
      </p:sp>
      <p:sp>
        <p:nvSpPr>
          <p:cNvPr id="11" name="ลูกศรขวา 10"/>
          <p:cNvSpPr/>
          <p:nvPr/>
        </p:nvSpPr>
        <p:spPr>
          <a:xfrm>
            <a:off x="3071802" y="2213984"/>
            <a:ext cx="2500330" cy="571504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357126" y="5143512"/>
            <a:ext cx="8786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b="1" smtClean="0"/>
              <a:t>ฝ่าย </a:t>
            </a:r>
            <a:r>
              <a:rPr lang="en-US" b="1" smtClean="0"/>
              <a:t>Server </a:t>
            </a:r>
            <a:r>
              <a:rPr lang="th-TH" b="1" smtClean="0"/>
              <a:t>จำเป็นจะต้องมี </a:t>
            </a:r>
            <a:r>
              <a:rPr lang="en-US" b="1" smtClean="0"/>
              <a:t>Socket </a:t>
            </a:r>
            <a:r>
              <a:rPr lang="th-TH" b="1" smtClean="0"/>
              <a:t>เพื่อติดต่อกับ </a:t>
            </a:r>
            <a:r>
              <a:rPr lang="en-US" b="1" smtClean="0"/>
              <a:t>Client </a:t>
            </a:r>
            <a:r>
              <a:rPr lang="th-TH" b="1" smtClean="0"/>
              <a:t>สามารถทำได้โดย</a:t>
            </a:r>
          </a:p>
          <a:p>
            <a:r>
              <a:rPr lang="th-TH" b="1" smtClean="0"/>
              <a:t> </a:t>
            </a:r>
            <a:r>
              <a:rPr lang="en-US" b="1" smtClean="0"/>
              <a:t>		</a:t>
            </a:r>
            <a:r>
              <a:rPr lang="en-US" b="1" smtClean="0">
                <a:solidFill>
                  <a:srgbClr val="0070C0"/>
                </a:solidFill>
              </a:rPr>
              <a:t>Socket  </a:t>
            </a:r>
            <a:r>
              <a:rPr lang="en-US" b="1" smtClean="0">
                <a:solidFill>
                  <a:srgbClr val="7030A0"/>
                </a:solidFill>
              </a:rPr>
              <a:t>client</a:t>
            </a:r>
            <a:r>
              <a:rPr lang="en-US" b="1" smtClean="0">
                <a:solidFill>
                  <a:srgbClr val="0070C0"/>
                </a:solidFill>
              </a:rPr>
              <a:t>  </a:t>
            </a:r>
            <a:r>
              <a:rPr lang="en-US" b="1" smtClean="0"/>
              <a:t>=  server</a:t>
            </a:r>
            <a:r>
              <a:rPr lang="en-US" b="1" err="1" smtClean="0">
                <a:solidFill>
                  <a:srgbClr val="FF0000"/>
                </a:solidFill>
              </a:rPr>
              <a:t>.accept();</a:t>
            </a:r>
          </a:p>
          <a:p>
            <a:pPr algn="ctr"/>
            <a:r>
              <a:rPr lang="th-TH" smtClean="0"/>
              <a:t>โปรแกรมจะค้างที่บรรทัดนี้จนกว่าจะมี </a:t>
            </a:r>
            <a:r>
              <a:rPr lang="en-US" smtClean="0"/>
              <a:t>Client </a:t>
            </a:r>
            <a:r>
              <a:rPr lang="th-TH" smtClean="0"/>
              <a:t>มาร้องขอการเชื่อมต่อ</a:t>
            </a:r>
            <a:endParaRPr lang="th-TH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5" name="รูปภาพ 4" descr="serversock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024" y="1544025"/>
            <a:ext cx="6021312" cy="51973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ตัวอย่างโปรแกรมของฝั่ง </a:t>
            </a:r>
            <a:r>
              <a:rPr lang="en-US" smtClean="0"/>
              <a:t>server</a:t>
            </a:r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2555776" y="4077072"/>
            <a:ext cx="216024" cy="2160240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82149" y="4653136"/>
            <a:ext cx="2401619" cy="9541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r>
              <a:rPr lang="th-TH" smtClean="0"/>
              <a:t>วน</a:t>
            </a:r>
            <a:r>
              <a:rPr lang="en-US" smtClean="0"/>
              <a:t> loop </a:t>
            </a:r>
            <a:r>
              <a:rPr lang="th-TH" smtClean="0"/>
              <a:t>รอรับ</a:t>
            </a:r>
          </a:p>
          <a:p>
            <a:r>
              <a:rPr lang="th-TH" smtClean="0"/>
              <a:t>การติดต่อจาก </a:t>
            </a:r>
            <a:r>
              <a:rPr lang="en-US" smtClean="0"/>
              <a:t>client</a:t>
            </a:r>
            <a:endParaRPr lang="th-TH"/>
          </a:p>
        </p:txBody>
      </p:sp>
      <p:sp>
        <p:nvSpPr>
          <p:cNvPr id="8" name="Right Arrow 7"/>
          <p:cNvSpPr/>
          <p:nvPr/>
        </p:nvSpPr>
        <p:spPr>
          <a:xfrm rot="8646734">
            <a:off x="7488298" y="4285006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9" name="Right Arrow 8"/>
          <p:cNvSpPr/>
          <p:nvPr/>
        </p:nvSpPr>
        <p:spPr>
          <a:xfrm rot="10800000">
            <a:off x="5713968" y="5147031"/>
            <a:ext cx="2880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6012160" y="5013176"/>
            <a:ext cx="244971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r>
              <a:rPr lang="th-TH" smtClean="0"/>
              <a:t>ปิดเมื่อใช้งานเรียบร้อย</a:t>
            </a:r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6228184" y="3789040"/>
            <a:ext cx="2948243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r>
              <a:rPr lang="th-TH" smtClean="0"/>
              <a:t>เอา </a:t>
            </a:r>
            <a:r>
              <a:rPr lang="en-US" smtClean="0"/>
              <a:t>socket </a:t>
            </a:r>
            <a:r>
              <a:rPr lang="th-TH" smtClean="0"/>
              <a:t>ออกมาใช้งาน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การเขียน </a:t>
            </a:r>
            <a:r>
              <a:rPr lang="en-US" smtClean="0"/>
              <a:t>server/client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การเขียน </a:t>
            </a:r>
            <a:r>
              <a:rPr lang="en-US" smtClean="0"/>
              <a:t>server </a:t>
            </a:r>
            <a:r>
              <a:rPr lang="th-TH" smtClean="0"/>
              <a:t>และ </a:t>
            </a:r>
            <a:r>
              <a:rPr lang="en-US" smtClean="0"/>
              <a:t>client </a:t>
            </a:r>
            <a:r>
              <a:rPr lang="th-TH" smtClean="0"/>
              <a:t>ด้วยตัวเองนั้นจะต้องออกแบบ </a:t>
            </a:r>
            <a:r>
              <a:rPr lang="en-US" smtClean="0"/>
              <a:t>protocol</a:t>
            </a:r>
          </a:p>
          <a:p>
            <a:r>
              <a:rPr lang="th-TH" smtClean="0"/>
              <a:t>คือการออกแบบช่วงไหนจะรับข้อมูล ช่วงไหนจะส่งข้อมูล โดย </a:t>
            </a:r>
            <a:r>
              <a:rPr lang="en-US" smtClean="0"/>
              <a:t>server </a:t>
            </a:r>
            <a:r>
              <a:rPr lang="th-TH" smtClean="0"/>
              <a:t>และ </a:t>
            </a:r>
            <a:r>
              <a:rPr lang="en-US" smtClean="0"/>
              <a:t>client </a:t>
            </a:r>
            <a:r>
              <a:rPr lang="th-TH" smtClean="0"/>
              <a:t>จะต้องทำหน้าที่สลับกัน</a:t>
            </a:r>
          </a:p>
          <a:p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rot="5400000">
            <a:off x="1295636" y="4617132"/>
            <a:ext cx="266429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5400000">
            <a:off x="5112059" y="4617132"/>
            <a:ext cx="266429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23728" y="5949280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Client</a:t>
            </a:r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5940152" y="5949280"/>
            <a:ext cx="1128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Server</a:t>
            </a:r>
            <a:endParaRPr lang="th-TH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27784" y="3429000"/>
            <a:ext cx="3744416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0800000" flipV="1">
            <a:off x="2627784" y="4581128"/>
            <a:ext cx="3744416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95736" y="319381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</a:t>
            </a:r>
            <a:endParaRPr lang="th-TH"/>
          </a:p>
        </p:txBody>
      </p:sp>
      <p:sp>
        <p:nvSpPr>
          <p:cNvPr id="14" name="TextBox 13"/>
          <p:cNvSpPr txBox="1"/>
          <p:nvPr/>
        </p:nvSpPr>
        <p:spPr>
          <a:xfrm>
            <a:off x="6444208" y="434594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</a:t>
            </a:r>
            <a:endParaRPr lang="th-TH"/>
          </a:p>
        </p:txBody>
      </p:sp>
      <p:sp>
        <p:nvSpPr>
          <p:cNvPr id="15" name="TextBox 14"/>
          <p:cNvSpPr txBox="1"/>
          <p:nvPr/>
        </p:nvSpPr>
        <p:spPr>
          <a:xfrm>
            <a:off x="2195736" y="4869160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รับ</a:t>
            </a:r>
            <a:endParaRPr lang="th-TH"/>
          </a:p>
        </p:txBody>
      </p:sp>
      <p:sp>
        <p:nvSpPr>
          <p:cNvPr id="16" name="TextBox 15"/>
          <p:cNvSpPr txBox="1"/>
          <p:nvPr/>
        </p:nvSpPr>
        <p:spPr>
          <a:xfrm>
            <a:off x="6444208" y="369786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รับ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</a:t>
            </a:r>
            <a:r>
              <a:rPr lang="en-US" smtClean="0"/>
              <a:t> 1: </a:t>
            </a:r>
            <a:r>
              <a:rPr lang="th-TH" smtClean="0"/>
              <a:t>โปรแกรม </a:t>
            </a:r>
            <a:r>
              <a:rPr lang="en-US" smtClean="0"/>
              <a:t>server/client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ถ้าต้องการเขียนโปรแกรมให้</a:t>
            </a:r>
          </a:p>
          <a:p>
            <a:pPr lvl="1"/>
            <a:r>
              <a:rPr lang="en-US" smtClean="0"/>
              <a:t>Server </a:t>
            </a:r>
            <a:r>
              <a:rPr lang="th-TH" smtClean="0"/>
              <a:t>ให้บริการที่ </a:t>
            </a:r>
            <a:r>
              <a:rPr lang="en-US" smtClean="0"/>
              <a:t>port </a:t>
            </a:r>
            <a:r>
              <a:rPr lang="th-TH" smtClean="0"/>
              <a:t>หมายเลข 10000</a:t>
            </a:r>
          </a:p>
          <a:p>
            <a:pPr lvl="1"/>
            <a:r>
              <a:rPr lang="en-US" smtClean="0"/>
              <a:t>Client </a:t>
            </a:r>
            <a:r>
              <a:rPr lang="th-TH" smtClean="0"/>
              <a:t>ติดต่อกับ </a:t>
            </a:r>
            <a:r>
              <a:rPr lang="en-US" smtClean="0"/>
              <a:t>Server </a:t>
            </a:r>
            <a:r>
              <a:rPr lang="th-TH" smtClean="0"/>
              <a:t>พร้อมทั้งส่งคำว่า </a:t>
            </a:r>
            <a:r>
              <a:rPr lang="en-US" smtClean="0"/>
              <a:t>Hello</a:t>
            </a:r>
          </a:p>
          <a:p>
            <a:pPr lvl="1"/>
            <a:r>
              <a:rPr lang="th-TH" smtClean="0"/>
              <a:t>เมื่อ </a:t>
            </a:r>
            <a:r>
              <a:rPr lang="en-US" smtClean="0"/>
              <a:t>Server </a:t>
            </a:r>
            <a:r>
              <a:rPr lang="th-TH" smtClean="0"/>
              <a:t>ได้รับคำว่า </a:t>
            </a:r>
            <a:r>
              <a:rPr lang="en-US" smtClean="0"/>
              <a:t>Hello, server </a:t>
            </a:r>
            <a:r>
              <a:rPr lang="th-TH" smtClean="0"/>
              <a:t>จะตอบคำว่า </a:t>
            </a:r>
            <a:r>
              <a:rPr lang="en-US" smtClean="0"/>
              <a:t>Welcome</a:t>
            </a:r>
          </a:p>
          <a:p>
            <a:pPr lvl="1"/>
            <a:r>
              <a:rPr lang="th-TH" smtClean="0"/>
              <a:t>จากนั้นปิดการเชื่อมต่อ</a:t>
            </a:r>
            <a:endParaRPr lang="th-TH"/>
          </a:p>
        </p:txBody>
      </p:sp>
      <p:cxnSp>
        <p:nvCxnSpPr>
          <p:cNvPr id="4" name="Straight Connector 3"/>
          <p:cNvCxnSpPr/>
          <p:nvPr/>
        </p:nvCxnSpPr>
        <p:spPr>
          <a:xfrm rot="5400000">
            <a:off x="1557246" y="5291626"/>
            <a:ext cx="21410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5400000">
            <a:off x="5373671" y="5291627"/>
            <a:ext cx="21410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123728" y="6362164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Client</a:t>
            </a:r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940152" y="6362164"/>
            <a:ext cx="1128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Server</a:t>
            </a:r>
            <a:endParaRPr lang="th-TH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79472" y="4365104"/>
            <a:ext cx="3744416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0800000" flipV="1">
            <a:off x="2627784" y="5517231"/>
            <a:ext cx="3744416" cy="50405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95736" y="4005064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</a:t>
            </a:r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>
            <a:off x="6444208" y="5373216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</a:t>
            </a:r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2195736" y="571409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รับ</a:t>
            </a:r>
            <a:endParaRPr lang="th-TH"/>
          </a:p>
        </p:txBody>
      </p:sp>
      <p:sp>
        <p:nvSpPr>
          <p:cNvPr id="13" name="TextBox 12"/>
          <p:cNvSpPr txBox="1"/>
          <p:nvPr/>
        </p:nvSpPr>
        <p:spPr>
          <a:xfrm>
            <a:off x="6444208" y="4633972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รับ</a:t>
            </a:r>
            <a:endParaRPr lang="th-TH"/>
          </a:p>
        </p:txBody>
      </p:sp>
      <p:sp>
        <p:nvSpPr>
          <p:cNvPr id="17" name="TextBox 16"/>
          <p:cNvSpPr txBox="1"/>
          <p:nvPr/>
        </p:nvSpPr>
        <p:spPr>
          <a:xfrm rot="499135">
            <a:off x="4139952" y="422108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00B0F0"/>
                </a:solidFill>
              </a:rPr>
              <a:t>Hello</a:t>
            </a:r>
            <a:endParaRPr lang="th-TH">
              <a:solidFill>
                <a:srgbClr val="00B0F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21228848">
            <a:off x="3996535" y="5301741"/>
            <a:ext cx="150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00B0F0"/>
                </a:solidFill>
              </a:rPr>
              <a:t>Welcome</a:t>
            </a:r>
            <a:endParaRPr lang="th-TH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Package </a:t>
            </a:r>
            <a:r>
              <a:rPr lang="th-TH"/>
              <a:t>ที่จำเป็น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ในการเขียนโปรแกรมภาษา </a:t>
            </a:r>
            <a:r>
              <a:rPr lang="en-US"/>
              <a:t>Java </a:t>
            </a:r>
            <a:r>
              <a:rPr lang="th-TH"/>
              <a:t>ให้ทำงานเกี่ยวกับ </a:t>
            </a:r>
            <a:r>
              <a:rPr lang="en-US"/>
              <a:t>network </a:t>
            </a:r>
            <a:r>
              <a:rPr lang="th-TH"/>
              <a:t>จะต้อง </a:t>
            </a:r>
            <a:r>
              <a:rPr lang="en-US"/>
              <a:t>import </a:t>
            </a:r>
            <a:r>
              <a:rPr lang="fr-FR"/>
              <a:t> 2 packages </a:t>
            </a:r>
            <a:r>
              <a:rPr lang="th-TH"/>
              <a:t>ที่จำเป็นคือ</a:t>
            </a:r>
          </a:p>
          <a:p>
            <a:pPr lvl="1"/>
            <a:r>
              <a:rPr lang="en-US"/>
              <a:t>java.io     (</a:t>
            </a:r>
            <a:r>
              <a:rPr lang="th-TH"/>
              <a:t>บรรจุ </a:t>
            </a:r>
            <a:r>
              <a:rPr lang="en-US"/>
              <a:t>Class </a:t>
            </a:r>
            <a:r>
              <a:rPr lang="th-TH"/>
              <a:t>ที่ทำงานเกี่ยวกับ </a:t>
            </a:r>
            <a:r>
              <a:rPr lang="en-US"/>
              <a:t>input/output)</a:t>
            </a:r>
          </a:p>
          <a:p>
            <a:pPr lvl="1"/>
            <a:r>
              <a:rPr lang="en-US"/>
              <a:t>java.net	 (</a:t>
            </a:r>
            <a:r>
              <a:rPr lang="th-TH"/>
              <a:t>บรรจุ </a:t>
            </a:r>
            <a:r>
              <a:rPr lang="en-US"/>
              <a:t>Class </a:t>
            </a:r>
            <a:r>
              <a:rPr lang="th-TH"/>
              <a:t>เกี่ยวกับการทำงานกับระบบเครือข่าย</a:t>
            </a:r>
            <a:r>
              <a:rPr lang="en-US"/>
              <a:t>)</a:t>
            </a:r>
          </a:p>
          <a:p>
            <a:pPr lvl="1"/>
            <a:endParaRPr lang="en-US"/>
          </a:p>
          <a:p>
            <a:r>
              <a:rPr lang="th-TH"/>
              <a:t>ดังนั้นควรจะมี 2 บรรทัดนี้ขึ้นต้นใน </a:t>
            </a:r>
            <a:r>
              <a:rPr lang="en-US"/>
              <a:t>source code</a:t>
            </a:r>
          </a:p>
          <a:p>
            <a:pPr lvl="1">
              <a:buNone/>
            </a:pPr>
            <a:r>
              <a:rPr lang="en-US"/>
              <a:t>			</a:t>
            </a:r>
            <a:r>
              <a:rPr lang="en-US">
                <a:solidFill>
                  <a:srgbClr val="002060"/>
                </a:solidFill>
              </a:rPr>
              <a:t>import       java.io.*; </a:t>
            </a:r>
          </a:p>
          <a:p>
            <a:pPr lvl="1">
              <a:buNone/>
            </a:pPr>
            <a:r>
              <a:rPr lang="en-US">
                <a:solidFill>
                  <a:srgbClr val="002060"/>
                </a:solidFill>
              </a:rPr>
              <a:t>			import       java.net.*;</a:t>
            </a:r>
            <a:endParaRPr lang="th-TH">
              <a:solidFill>
                <a:srgbClr val="002060"/>
              </a:solidFill>
            </a:endParaRPr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1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โปรแกรม </a:t>
            </a:r>
            <a:r>
              <a:rPr lang="en-US" smtClean="0"/>
              <a:t>Client</a:t>
            </a:r>
            <a:endParaRPr lang="th-TH"/>
          </a:p>
        </p:txBody>
      </p:sp>
      <p:pic>
        <p:nvPicPr>
          <p:cNvPr id="4" name="Content Placeholder 3" descr="clien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7504" y="1598217"/>
            <a:ext cx="7641944" cy="5143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rot="5400000">
            <a:off x="7126685" y="3726614"/>
            <a:ext cx="21410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248911" y="3210624"/>
            <a:ext cx="812408" cy="14401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V="1">
            <a:off x="8197223" y="4024227"/>
            <a:ext cx="792088" cy="1440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65175" y="2850584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</a:t>
            </a:r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7765175" y="3861048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รับ</a:t>
            </a:r>
            <a:endParaRPr lang="th-TH"/>
          </a:p>
        </p:txBody>
      </p:sp>
      <p:sp>
        <p:nvSpPr>
          <p:cNvPr id="11" name="TextBox 10"/>
          <p:cNvSpPr txBox="1"/>
          <p:nvPr/>
        </p:nvSpPr>
        <p:spPr>
          <a:xfrm rot="499135">
            <a:off x="8230248" y="2842178"/>
            <a:ext cx="9172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00B0F0"/>
                </a:solidFill>
              </a:rPr>
              <a:t>Hello</a:t>
            </a:r>
            <a:endParaRPr lang="th-TH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  <p:timing/>
</p:sld>
</file>

<file path=ppt/slides/slide1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โปรแกรม </a:t>
            </a:r>
            <a:r>
              <a:rPr lang="en-US" smtClean="0"/>
              <a:t>Server</a:t>
            </a:r>
            <a:endParaRPr lang="th-TH"/>
          </a:p>
        </p:txBody>
      </p:sp>
      <p:pic>
        <p:nvPicPr>
          <p:cNvPr id="4" name="Content Placeholder 3" descr="server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79512" y="1556792"/>
            <a:ext cx="6192688" cy="51925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Straight Connector 5"/>
          <p:cNvCxnSpPr/>
          <p:nvPr/>
        </p:nvCxnSpPr>
        <p:spPr>
          <a:xfrm rot="5400000">
            <a:off x="7245879" y="3798622"/>
            <a:ext cx="21410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948264" y="3068960"/>
            <a:ext cx="1347832" cy="30719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V="1">
            <a:off x="7092280" y="4312258"/>
            <a:ext cx="1152128" cy="2688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16416" y="4168243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</a:t>
            </a:r>
            <a:endParaRPr lang="th-TH"/>
          </a:p>
        </p:txBody>
      </p:sp>
      <p:sp>
        <p:nvSpPr>
          <p:cNvPr id="10" name="TextBox 9"/>
          <p:cNvSpPr txBox="1"/>
          <p:nvPr/>
        </p:nvSpPr>
        <p:spPr>
          <a:xfrm>
            <a:off x="8316416" y="3140967"/>
            <a:ext cx="72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รับ</a:t>
            </a:r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 rot="20742012">
            <a:off x="6845490" y="3895270"/>
            <a:ext cx="150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solidFill>
                  <a:srgbClr val="00B0F0"/>
                </a:solidFill>
              </a:rPr>
              <a:t>Welcome</a:t>
            </a:r>
            <a:endParaRPr lang="th-TH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/>
  <p:timing/>
</p:sld>
</file>

<file path=ppt/slides/slide1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 2 </a:t>
            </a:r>
            <a:r>
              <a:rPr lang="en-US" smtClean="0"/>
              <a:t>: </a:t>
            </a:r>
            <a:r>
              <a:rPr lang="th-TH" smtClean="0"/>
              <a:t>โปรแกรม </a:t>
            </a:r>
            <a:r>
              <a:rPr lang="en-US" smtClean="0"/>
              <a:t>login, password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เขียนโปรแกรมให้ </a:t>
            </a:r>
            <a:r>
              <a:rPr lang="en-US" smtClean="0"/>
              <a:t>server </a:t>
            </a:r>
            <a:r>
              <a:rPr lang="th-TH" smtClean="0"/>
              <a:t>เป็นตัวตรวจสอบ </a:t>
            </a:r>
            <a:r>
              <a:rPr lang="en-US" smtClean="0"/>
              <a:t>login </a:t>
            </a:r>
            <a:r>
              <a:rPr lang="th-TH" smtClean="0"/>
              <a:t>และ </a:t>
            </a:r>
            <a:r>
              <a:rPr lang="en-US" smtClean="0"/>
              <a:t>password </a:t>
            </a:r>
            <a:r>
              <a:rPr lang="th-TH" smtClean="0"/>
              <a:t>อย่างง่าย โดยมีการทำงานดังต่อไปนี้</a:t>
            </a:r>
          </a:p>
          <a:p>
            <a:pPr lvl="1"/>
            <a:r>
              <a:rPr lang="en-US" smtClean="0"/>
              <a:t>Server </a:t>
            </a:r>
            <a:r>
              <a:rPr lang="th-TH" smtClean="0"/>
              <a:t>ให้บริการที่ </a:t>
            </a:r>
            <a:r>
              <a:rPr lang="en-US" smtClean="0"/>
              <a:t>port 20000</a:t>
            </a:r>
          </a:p>
          <a:p>
            <a:pPr lvl="1"/>
            <a:r>
              <a:rPr lang="en-US" smtClean="0"/>
              <a:t>Client </a:t>
            </a:r>
            <a:r>
              <a:rPr lang="th-TH" smtClean="0"/>
              <a:t>จะเชื่อมต่อไปยัง </a:t>
            </a:r>
            <a:r>
              <a:rPr lang="en-US" smtClean="0"/>
              <a:t>Server </a:t>
            </a:r>
            <a:r>
              <a:rPr lang="th-TH" smtClean="0"/>
              <a:t>จากนั้นจะส่ง</a:t>
            </a:r>
          </a:p>
          <a:p>
            <a:pPr lvl="2"/>
            <a:r>
              <a:rPr lang="en-US" smtClean="0"/>
              <a:t>Login (</a:t>
            </a:r>
            <a:r>
              <a:rPr lang="th-TH" smtClean="0"/>
              <a:t>มาจาก </a:t>
            </a:r>
            <a:r>
              <a:rPr lang="en-US" smtClean="0"/>
              <a:t>parameter </a:t>
            </a:r>
            <a:r>
              <a:rPr lang="th-TH" smtClean="0"/>
              <a:t>ตัวที่ 1</a:t>
            </a:r>
            <a:r>
              <a:rPr lang="en-US" smtClean="0"/>
              <a:t>)</a:t>
            </a:r>
          </a:p>
          <a:p>
            <a:pPr lvl="2"/>
            <a:r>
              <a:rPr lang="en-US" smtClean="0"/>
              <a:t>Password (</a:t>
            </a:r>
            <a:r>
              <a:rPr lang="th-TH" smtClean="0"/>
              <a:t>มาจาก </a:t>
            </a:r>
            <a:r>
              <a:rPr lang="en-US" smtClean="0"/>
              <a:t>parameter </a:t>
            </a:r>
            <a:r>
              <a:rPr lang="th-TH" smtClean="0"/>
              <a:t>ตัวที่ </a:t>
            </a:r>
            <a:r>
              <a:rPr lang="en-US" smtClean="0"/>
              <a:t>2)</a:t>
            </a:r>
          </a:p>
          <a:p>
            <a:pPr lvl="1"/>
            <a:r>
              <a:rPr lang="en-US" smtClean="0"/>
              <a:t>Server </a:t>
            </a:r>
            <a:r>
              <a:rPr lang="th-TH" smtClean="0"/>
              <a:t>ตรวจสอบว่า </a:t>
            </a:r>
            <a:r>
              <a:rPr lang="en-US" smtClean="0"/>
              <a:t>login = admin </a:t>
            </a:r>
            <a:r>
              <a:rPr lang="th-TH" smtClean="0"/>
              <a:t>และ </a:t>
            </a:r>
            <a:r>
              <a:rPr lang="en-US" smtClean="0"/>
              <a:t>password = admin</a:t>
            </a:r>
            <a:r>
              <a:rPr lang="th-TH" smtClean="0"/>
              <a:t> หรือไม่ </a:t>
            </a:r>
          </a:p>
          <a:p>
            <a:pPr lvl="2"/>
            <a:r>
              <a:rPr lang="th-TH" smtClean="0"/>
              <a:t>ถ้าใช่ให้ส่งข้อความ </a:t>
            </a:r>
            <a:r>
              <a:rPr lang="en-US" smtClean="0"/>
              <a:t>OK </a:t>
            </a:r>
            <a:r>
              <a:rPr lang="th-TH" smtClean="0"/>
              <a:t>กลับไปยัง </a:t>
            </a:r>
            <a:r>
              <a:rPr lang="en-US" smtClean="0"/>
              <a:t>client</a:t>
            </a:r>
            <a:endParaRPr lang="th-TH" smtClean="0"/>
          </a:p>
          <a:p>
            <a:pPr lvl="2"/>
            <a:r>
              <a:rPr lang="th-TH" smtClean="0"/>
              <a:t>ถ้าไม่ใช่ให้ส่งข้อความ </a:t>
            </a:r>
            <a:r>
              <a:rPr lang="en-US" smtClean="0"/>
              <a:t>NO </a:t>
            </a:r>
            <a:r>
              <a:rPr lang="th-TH" smtClean="0"/>
              <a:t>กลับไปยัง </a:t>
            </a:r>
            <a:r>
              <a:rPr lang="en-US" smtClean="0"/>
              <a:t>client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โปรแกรม </a:t>
            </a:r>
            <a:r>
              <a:rPr lang="en-US" smtClean="0"/>
              <a:t>Client</a:t>
            </a:r>
            <a:endParaRPr lang="th-TH"/>
          </a:p>
        </p:txBody>
      </p:sp>
      <p:pic>
        <p:nvPicPr>
          <p:cNvPr id="4" name="Content Placeholder 3" descr="client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52114" y="1564514"/>
            <a:ext cx="7220286" cy="5172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โปรแกรม </a:t>
            </a:r>
            <a:r>
              <a:rPr lang="en-US" smtClean="0"/>
              <a:t>Server</a:t>
            </a:r>
            <a:endParaRPr lang="th-TH"/>
          </a:p>
        </p:txBody>
      </p:sp>
      <p:pic>
        <p:nvPicPr>
          <p:cNvPr id="6" name="Content Placeholder 5" descr="server2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827584" y="1556792"/>
            <a:ext cx="7416824" cy="5208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 smtClean="0"/>
              <a:t>ตัวอย่าง 3 </a:t>
            </a:r>
            <a:r>
              <a:rPr lang="en-US" smtClean="0"/>
              <a:t>: </a:t>
            </a:r>
            <a:r>
              <a:rPr lang="th-TH" smtClean="0"/>
              <a:t>โปรแกรมที่ </a:t>
            </a:r>
            <a:r>
              <a:rPr lang="en-US" smtClean="0"/>
              <a:t>server </a:t>
            </a:r>
            <a:r>
              <a:rPr lang="th-TH" smtClean="0"/>
              <a:t>ใช้เวลาทำงานนาน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เขียนโปรแกรมให้ </a:t>
            </a:r>
            <a:r>
              <a:rPr lang="en-US" smtClean="0"/>
              <a:t>server </a:t>
            </a:r>
            <a:r>
              <a:rPr lang="th-TH" smtClean="0"/>
              <a:t>โดยกำหนดให้งานที่ </a:t>
            </a:r>
            <a:r>
              <a:rPr lang="en-US" smtClean="0"/>
              <a:t>server </a:t>
            </a:r>
            <a:r>
              <a:rPr lang="th-TH" smtClean="0"/>
              <a:t>ให้บริการต่อ </a:t>
            </a:r>
            <a:r>
              <a:rPr lang="en-US" smtClean="0"/>
              <a:t>client </a:t>
            </a:r>
            <a:r>
              <a:rPr lang="th-TH" smtClean="0"/>
              <a:t>ใช้เวลานานมาก</a:t>
            </a:r>
          </a:p>
          <a:p>
            <a:pPr lvl="1"/>
            <a:r>
              <a:rPr lang="en-US" smtClean="0"/>
              <a:t>Server </a:t>
            </a:r>
            <a:r>
              <a:rPr lang="th-TH" smtClean="0"/>
              <a:t>ให้บริการที่ </a:t>
            </a:r>
            <a:r>
              <a:rPr lang="en-US" smtClean="0"/>
              <a:t>port </a:t>
            </a:r>
            <a:r>
              <a:rPr lang="th-TH" smtClean="0"/>
              <a:t>หมายเลข 30000</a:t>
            </a:r>
          </a:p>
          <a:p>
            <a:pPr lvl="1"/>
            <a:r>
              <a:rPr lang="en-US" smtClean="0"/>
              <a:t>Client </a:t>
            </a:r>
            <a:r>
              <a:rPr lang="th-TH" smtClean="0"/>
              <a:t>ติดต่อไปยังส่งเลข 1 ค่า </a:t>
            </a:r>
            <a:r>
              <a:rPr lang="en-US" smtClean="0"/>
              <a:t>(</a:t>
            </a:r>
            <a:r>
              <a:rPr lang="th-TH" smtClean="0"/>
              <a:t>วินาที</a:t>
            </a:r>
            <a:r>
              <a:rPr lang="en-US" smtClean="0"/>
              <a:t>) [</a:t>
            </a:r>
            <a:r>
              <a:rPr lang="th-TH" smtClean="0"/>
              <a:t>มาจาก </a:t>
            </a:r>
            <a:r>
              <a:rPr lang="en-US" err="1" smtClean="0"/>
              <a:t>args[0]]</a:t>
            </a:r>
          </a:p>
          <a:p>
            <a:pPr lvl="1"/>
            <a:r>
              <a:rPr lang="en-US" smtClean="0"/>
              <a:t>Server </a:t>
            </a:r>
            <a:r>
              <a:rPr lang="th-TH" smtClean="0"/>
              <a:t>จะหลับรอเป็นจำนวนวินาทีที่ </a:t>
            </a:r>
            <a:r>
              <a:rPr lang="en-US" smtClean="0"/>
              <a:t>Client </a:t>
            </a:r>
            <a:r>
              <a:rPr lang="th-TH" smtClean="0"/>
              <a:t>ส่งเข้ามา จากนั้นส่งคำว่า </a:t>
            </a:r>
            <a:r>
              <a:rPr lang="en-US" smtClean="0"/>
              <a:t>OK </a:t>
            </a:r>
            <a:r>
              <a:rPr lang="th-TH" smtClean="0"/>
              <a:t>คืนให้กับ </a:t>
            </a:r>
            <a:r>
              <a:rPr lang="en-US" smtClean="0"/>
              <a:t>Client</a:t>
            </a:r>
            <a:endParaRPr lang="th-TH" smtClean="0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1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โปรแกรม </a:t>
            </a:r>
            <a:r>
              <a:rPr lang="en-US" smtClean="0"/>
              <a:t>Client</a:t>
            </a:r>
            <a:endParaRPr lang="th-TH"/>
          </a:p>
        </p:txBody>
      </p:sp>
      <p:pic>
        <p:nvPicPr>
          <p:cNvPr id="4" name="Content Placeholder 3" descr="client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00136" y="1556792"/>
            <a:ext cx="7644272" cy="5112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โปรแกรม </a:t>
            </a:r>
            <a:r>
              <a:rPr lang="en-US" smtClean="0"/>
              <a:t>Server</a:t>
            </a:r>
            <a:endParaRPr lang="th-TH"/>
          </a:p>
        </p:txBody>
      </p:sp>
      <p:pic>
        <p:nvPicPr>
          <p:cNvPr id="4" name="Content Placeholder 3" descr="server3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3608" y="1535584"/>
            <a:ext cx="7200800" cy="5257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ผลการรัน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ถ้าสังเกตุผลการรันของโปรแกรมตัวอย่างที่ 3</a:t>
            </a:r>
          </a:p>
          <a:p>
            <a:pPr lvl="1"/>
            <a:r>
              <a:rPr lang="th-TH" smtClean="0"/>
              <a:t>จะเห็นว่า </a:t>
            </a:r>
            <a:r>
              <a:rPr lang="en-US" smtClean="0"/>
              <a:t>Server </a:t>
            </a:r>
            <a:r>
              <a:rPr lang="th-TH" smtClean="0"/>
              <a:t>สามารถให้บริการ </a:t>
            </a:r>
            <a:r>
              <a:rPr lang="en-US" smtClean="0"/>
              <a:t>Client </a:t>
            </a:r>
            <a:r>
              <a:rPr lang="th-TH" smtClean="0"/>
              <a:t>ได้ทีละ 1 ตัวเท่านั้น</a:t>
            </a:r>
          </a:p>
          <a:p>
            <a:pPr lvl="1"/>
            <a:r>
              <a:rPr lang="en-US" smtClean="0"/>
              <a:t>Server </a:t>
            </a:r>
            <a:r>
              <a:rPr lang="th-TH" smtClean="0"/>
              <a:t>จะให้บริการ</a:t>
            </a:r>
            <a:r>
              <a:rPr lang="en-US" smtClean="0"/>
              <a:t> Client </a:t>
            </a:r>
            <a:r>
              <a:rPr lang="th-TH" smtClean="0"/>
              <a:t>ตัวถัดไปต่อเมื่อ </a:t>
            </a:r>
            <a:r>
              <a:rPr lang="en-US" smtClean="0"/>
              <a:t>Server </a:t>
            </a:r>
            <a:r>
              <a:rPr lang="th-TH" smtClean="0"/>
              <a:t>ได้ให้บริการกับ </a:t>
            </a:r>
            <a:r>
              <a:rPr lang="en-US" smtClean="0"/>
              <a:t>Client </a:t>
            </a:r>
            <a:r>
              <a:rPr lang="th-TH" smtClean="0"/>
              <a:t>เสร็จสิ้นก่อน</a:t>
            </a:r>
          </a:p>
          <a:p>
            <a:pPr lvl="1"/>
            <a:r>
              <a:rPr lang="th-TH" smtClean="0"/>
              <a:t>ซึ่งการขึ้นจากเมธอด </a:t>
            </a:r>
            <a:r>
              <a:rPr lang="en-US" smtClean="0"/>
              <a:t>accept </a:t>
            </a:r>
            <a:r>
              <a:rPr lang="th-TH" smtClean="0"/>
              <a:t>ที่จะถูกเรียกก็ต่อเมื่อ </a:t>
            </a:r>
            <a:r>
              <a:rPr lang="en-US" smtClean="0"/>
              <a:t>server </a:t>
            </a:r>
            <a:r>
              <a:rPr lang="th-TH" smtClean="0"/>
              <a:t>ทำงานต่างๆ ใน </a:t>
            </a:r>
            <a:r>
              <a:rPr lang="en-US" smtClean="0"/>
              <a:t>loop while </a:t>
            </a:r>
            <a:r>
              <a:rPr lang="th-TH" smtClean="0"/>
              <a:t>เรียบร้อยก่อน</a:t>
            </a:r>
          </a:p>
          <a:p>
            <a:pPr lvl="1"/>
            <a:r>
              <a:rPr lang="th-TH" smtClean="0"/>
              <a:t>ปัญหาจึงทำให้ถ้า </a:t>
            </a:r>
            <a:r>
              <a:rPr lang="en-US" smtClean="0"/>
              <a:t>server </a:t>
            </a:r>
            <a:r>
              <a:rPr lang="th-TH" smtClean="0"/>
              <a:t>ให้บริการบางอย่างที่ต้องใช้เวลาในการทำงานนานมาก  </a:t>
            </a:r>
            <a:r>
              <a:rPr lang="en-US" smtClean="0"/>
              <a:t>server </a:t>
            </a:r>
            <a:r>
              <a:rPr lang="th-TH" smtClean="0"/>
              <a:t>จะไม่สามารถให้บริการกับ </a:t>
            </a:r>
            <a:r>
              <a:rPr lang="en-US" smtClean="0"/>
              <a:t>client </a:t>
            </a:r>
            <a:r>
              <a:rPr lang="th-TH" smtClean="0"/>
              <a:t>อื่นได้เลยในช่วงเวลานั้น</a:t>
            </a:r>
          </a:p>
          <a:p>
            <a:pPr lvl="1"/>
            <a:r>
              <a:rPr lang="th-TH" b="1" smtClean="0"/>
              <a:t>วิธีแก้ไข  </a:t>
            </a:r>
            <a:r>
              <a:rPr lang="th-TH" smtClean="0"/>
              <a:t>เขียนให้ </a:t>
            </a:r>
            <a:r>
              <a:rPr lang="en-US" smtClean="0"/>
              <a:t>server </a:t>
            </a:r>
            <a:r>
              <a:rPr lang="th-TH" smtClean="0"/>
              <a:t>รองรับการทำงานแบบ </a:t>
            </a:r>
            <a:r>
              <a:rPr lang="en-US" smtClean="0"/>
              <a:t>multi-thread</a:t>
            </a:r>
            <a:endParaRPr lang="th-TH" b="1"/>
          </a:p>
        </p:txBody>
      </p:sp>
    </p:spTree>
  </p:cSld>
  <p:clrMapOvr>
    <a:masterClrMapping/>
  </p:clrMapOvr>
  <p:transition/>
  <p:timing/>
</p:sld>
</file>

<file path=ppt/slides/slide1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การเขียน </a:t>
            </a:r>
            <a:r>
              <a:rPr lang="en-US" smtClean="0"/>
              <a:t>Server </a:t>
            </a:r>
            <a:r>
              <a:rPr lang="th-TH" smtClean="0"/>
              <a:t>แบบ </a:t>
            </a:r>
            <a:r>
              <a:rPr lang="en-US" smtClean="0"/>
              <a:t>multi-thread</a:t>
            </a:r>
            <a:endParaRPr lang="th-TH"/>
          </a:p>
        </p:txBody>
      </p:sp>
      <p:pic>
        <p:nvPicPr>
          <p:cNvPr id="4" name="รูปภาพ 5" descr="tserver1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69902"/>
            <a:ext cx="5137798" cy="36592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รูปภาพ 6" descr="tserver2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4" y="2117880"/>
            <a:ext cx="4946612" cy="4623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API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เนื่องจาก </a:t>
            </a:r>
            <a:r>
              <a:rPr lang="en-US"/>
              <a:t>java </a:t>
            </a:r>
            <a:r>
              <a:rPr lang="th-TH"/>
              <a:t>มี </a:t>
            </a:r>
            <a:r>
              <a:rPr lang="en-US"/>
              <a:t>class </a:t>
            </a:r>
            <a:r>
              <a:rPr lang="th-TH"/>
              <a:t>และ </a:t>
            </a:r>
            <a:r>
              <a:rPr lang="en-US"/>
              <a:t>method </a:t>
            </a:r>
            <a:r>
              <a:rPr lang="th-TH"/>
              <a:t>ใช้ให้อย่างมากมาย ทำให้ไม่สามารถจำได้หมด</a:t>
            </a:r>
          </a:p>
          <a:p>
            <a:pPr>
              <a:buNone/>
            </a:pPr>
            <a:endParaRPr lang="th-TH"/>
          </a:p>
          <a:p>
            <a:r>
              <a:rPr lang="th-TH"/>
              <a:t>ในการพัฒนาโปรแกรมด้วยภาษา </a:t>
            </a:r>
            <a:r>
              <a:rPr lang="en-US"/>
              <a:t>Java </a:t>
            </a:r>
            <a:r>
              <a:rPr lang="th-TH"/>
              <a:t>นั้นควรดู </a:t>
            </a:r>
            <a:r>
              <a:rPr lang="en-US"/>
              <a:t>API </a:t>
            </a:r>
            <a:r>
              <a:rPr lang="th-TH"/>
              <a:t>จากเว๊บ</a:t>
            </a:r>
          </a:p>
          <a:p>
            <a:pPr>
              <a:buNone/>
            </a:pPr>
            <a:r>
              <a:rPr lang="en-US"/>
              <a:t>	</a:t>
            </a:r>
            <a:r>
              <a:rPr lang="en-US" b="1">
                <a:solidFill>
                  <a:srgbClr val="0070C0"/>
                </a:solidFill>
              </a:rPr>
              <a:t>https://docs.oracle.com/javase/8/docs/api/   </a:t>
            </a:r>
            <a:r>
              <a:rPr lang="en-US"/>
              <a:t>(</a:t>
            </a:r>
            <a:r>
              <a:rPr lang="th-TH"/>
              <a:t>สำหรับ </a:t>
            </a:r>
            <a:r>
              <a:rPr lang="en-US"/>
              <a:t>java version 1.8.X) </a:t>
            </a:r>
            <a:r>
              <a:rPr lang="th-TH"/>
              <a:t>ควบคู่ไปกับการพัฒนาโปรแกรม</a:t>
            </a:r>
          </a:p>
          <a:p>
            <a:pPr>
              <a:buNone/>
            </a:pPr>
            <a:endParaRPr lang="th-TH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1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แก้ไขตัวอย่างที่ 3 ให้เป็นแบบ </a:t>
            </a:r>
            <a:r>
              <a:rPr lang="en-US" smtClean="0"/>
              <a:t>multi-thread</a:t>
            </a:r>
            <a:endParaRPr lang="th-TH"/>
          </a:p>
        </p:txBody>
      </p:sp>
      <p:pic>
        <p:nvPicPr>
          <p:cNvPr id="4" name="Content Placeholder 3" descr="servermu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b="32730"/>
          <a:stretch>
            <a:fillRect/>
          </a:stretch>
        </p:blipFill>
        <p:spPr>
          <a:xfrm>
            <a:off x="107504" y="1988840"/>
            <a:ext cx="4897111" cy="4752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3" descr="servermut.png"/>
          <p:cNvPicPr>
            <a:picLocks noChangeAspect="1"/>
          </p:cNvPicPr>
          <p:nvPr/>
        </p:nvPicPr>
        <p:blipFill>
          <a:blip r:embed="rId2"/>
          <a:srcRect t="67270"/>
          <a:stretch>
            <a:fillRect/>
          </a:stretch>
        </p:blipFill>
        <p:spPr>
          <a:xfrm>
            <a:off x="4499992" y="1556792"/>
            <a:ext cx="4575069" cy="216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1835696" y="1556792"/>
            <a:ext cx="432048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1</a:t>
            </a:r>
            <a:endParaRPr lang="th-TH" sz="2400"/>
          </a:p>
        </p:txBody>
      </p:sp>
      <p:sp>
        <p:nvSpPr>
          <p:cNvPr id="7" name="Oval 6"/>
          <p:cNvSpPr/>
          <p:nvPr/>
        </p:nvSpPr>
        <p:spPr>
          <a:xfrm>
            <a:off x="6732240" y="3789040"/>
            <a:ext cx="432048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/>
              <a:t>2</a:t>
            </a:r>
            <a:endParaRPr lang="th-TH" sz="2400"/>
          </a:p>
        </p:txBody>
      </p:sp>
      <p:sp>
        <p:nvSpPr>
          <p:cNvPr id="8" name="TextBox 7"/>
          <p:cNvSpPr txBox="1"/>
          <p:nvPr/>
        </p:nvSpPr>
        <p:spPr>
          <a:xfrm>
            <a:off x="5508104" y="5046275"/>
            <a:ext cx="3312368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r>
              <a:rPr lang="en-US" sz="2400" smtClean="0"/>
              <a:t>Code </a:t>
            </a:r>
            <a:r>
              <a:rPr lang="th-TH" sz="2400" smtClean="0"/>
              <a:t>ของ </a:t>
            </a:r>
            <a:r>
              <a:rPr lang="en-US" sz="2400" smtClean="0"/>
              <a:t>client </a:t>
            </a:r>
            <a:r>
              <a:rPr lang="th-TH" sz="2400" smtClean="0"/>
              <a:t>ไม่จำเป็นต้องมีการเปลี่ยนแปลงใดๆ ทั้งสิ้น</a:t>
            </a:r>
            <a:endParaRPr lang="th-TH" sz="2400"/>
          </a:p>
        </p:txBody>
      </p:sp>
    </p:spTree>
  </p:cSld>
  <p:clrMapOvr>
    <a:masterClrMapping/>
  </p:clrMapOvr>
  <p:transition/>
  <p:timing/>
</p:sld>
</file>

<file path=ppt/slides/slide1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ปรับเปลี่ยนให้เป็น </a:t>
            </a:r>
            <a:r>
              <a:rPr lang="en-US" err="1" smtClean="0"/>
              <a:t>ThreadPool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51"/>
          <a:stretch>
            <a:fillRect/>
          </a:stretch>
        </p:blipFill>
        <p:spPr>
          <a:xfrm>
            <a:off x="35496" y="1040513"/>
            <a:ext cx="4680520" cy="41886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94" r="10508"/>
          <a:stretch>
            <a:fillRect/>
          </a:stretch>
        </p:blipFill>
        <p:spPr>
          <a:xfrm>
            <a:off x="3842447" y="3429000"/>
            <a:ext cx="5194049" cy="29523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499992" y="3861048"/>
            <a:ext cx="44644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48064" y="5517232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873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HashMap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97152"/>
          </a:xfrm>
        </p:spPr>
        <p:txBody>
          <a:bodyPr>
            <a:normAutofit lnSpcReduction="10000"/>
          </a:bodyPr>
          <a:lstStyle/>
          <a:p>
            <a:r>
              <a:rPr lang="en-US" err="1" smtClean="0"/>
              <a:t>HashMap </a:t>
            </a:r>
            <a:r>
              <a:rPr lang="th-TH" smtClean="0"/>
              <a:t>อยู่ใน </a:t>
            </a:r>
            <a:r>
              <a:rPr lang="en-US" smtClean="0"/>
              <a:t>package java.util.*;</a:t>
            </a:r>
          </a:p>
          <a:p>
            <a:r>
              <a:rPr lang="en-US" err="1" smtClean="0"/>
              <a:t>HashMap </a:t>
            </a:r>
            <a:r>
              <a:rPr lang="th-TH" smtClean="0"/>
              <a:t>มีการทำงานในลักษณะของ </a:t>
            </a:r>
            <a:r>
              <a:rPr lang="en-US" smtClean="0"/>
              <a:t>&lt;key, value&gt;</a:t>
            </a:r>
          </a:p>
          <a:p>
            <a:pPr lvl="1"/>
            <a:r>
              <a:rPr lang="th-TH" smtClean="0"/>
              <a:t>คือมี </a:t>
            </a:r>
            <a:r>
              <a:rPr lang="en-US" smtClean="0"/>
              <a:t>key </a:t>
            </a:r>
            <a:r>
              <a:rPr lang="th-TH" smtClean="0"/>
              <a:t>เหมือนกับเป็น </a:t>
            </a:r>
            <a:r>
              <a:rPr lang="en-US" smtClean="0"/>
              <a:t>ID</a:t>
            </a:r>
          </a:p>
          <a:p>
            <a:pPr lvl="1"/>
            <a:r>
              <a:rPr lang="th-TH" smtClean="0"/>
              <a:t>โดยแต่ละ </a:t>
            </a:r>
            <a:r>
              <a:rPr lang="en-US" smtClean="0"/>
              <a:t>key </a:t>
            </a:r>
            <a:r>
              <a:rPr lang="th-TH" smtClean="0"/>
              <a:t>จะมีค่า </a:t>
            </a:r>
            <a:r>
              <a:rPr lang="en-US" smtClean="0"/>
              <a:t>(value) </a:t>
            </a:r>
            <a:r>
              <a:rPr lang="th-TH" smtClean="0"/>
              <a:t>ของ </a:t>
            </a:r>
            <a:r>
              <a:rPr lang="en-US" smtClean="0"/>
              <a:t>key </a:t>
            </a:r>
            <a:r>
              <a:rPr lang="th-TH" smtClean="0"/>
              <a:t>นั้นๆ</a:t>
            </a:r>
          </a:p>
          <a:p>
            <a:pPr lvl="1"/>
            <a:r>
              <a:rPr lang="en-US" err="1" smtClean="0"/>
              <a:t>hashMap </a:t>
            </a:r>
            <a:r>
              <a:rPr lang="th-TH" smtClean="0"/>
              <a:t>จะมีการค้นหาข้อมูลที่รวดเร็ว </a:t>
            </a:r>
            <a:r>
              <a:rPr lang="en-US" smtClean="0"/>
              <a:t>O(1)</a:t>
            </a:r>
          </a:p>
          <a:p>
            <a:r>
              <a:rPr lang="th-TH" smtClean="0"/>
              <a:t>เมธอดที่สำคัญของ </a:t>
            </a:r>
            <a:r>
              <a:rPr lang="en-US" smtClean="0"/>
              <a:t>Class HashMap </a:t>
            </a:r>
            <a:r>
              <a:rPr lang="th-TH" smtClean="0"/>
              <a:t>มีอยู่ 2 เมธอดคือ</a:t>
            </a:r>
          </a:p>
          <a:p>
            <a:pPr lvl="1"/>
            <a:r>
              <a:rPr lang="en-US" b="1" smtClean="0">
                <a:solidFill>
                  <a:srgbClr val="FF0000"/>
                </a:solidFill>
              </a:rPr>
              <a:t>put</a:t>
            </a:r>
            <a:r>
              <a:rPr lang="en-US" smtClean="0"/>
              <a:t>(Object  </a:t>
            </a:r>
            <a:r>
              <a:rPr lang="en-US" smtClean="0">
                <a:solidFill>
                  <a:srgbClr val="00B0F0"/>
                </a:solidFill>
              </a:rPr>
              <a:t>key</a:t>
            </a:r>
            <a:r>
              <a:rPr lang="en-US" smtClean="0"/>
              <a:t>, Object   </a:t>
            </a:r>
            <a:r>
              <a:rPr lang="en-US" smtClean="0">
                <a:solidFill>
                  <a:srgbClr val="00B0F0"/>
                </a:solidFill>
              </a:rPr>
              <a:t>value</a:t>
            </a:r>
            <a:r>
              <a:rPr lang="en-US" smtClean="0"/>
              <a:t>)</a:t>
            </a:r>
          </a:p>
          <a:p>
            <a:pPr lvl="2"/>
            <a:r>
              <a:rPr lang="th-TH" smtClean="0"/>
              <a:t>เป็นการเก็บข้อมูล </a:t>
            </a:r>
            <a:r>
              <a:rPr lang="en-US" smtClean="0"/>
              <a:t>&lt;key, value&gt; </a:t>
            </a:r>
            <a:r>
              <a:rPr lang="th-TH" smtClean="0"/>
              <a:t>ลงในตาราง </a:t>
            </a:r>
            <a:r>
              <a:rPr lang="en-US" smtClean="0"/>
              <a:t>hash</a:t>
            </a:r>
          </a:p>
          <a:p>
            <a:pPr lvl="1"/>
            <a:r>
              <a:rPr lang="en-US" smtClean="0"/>
              <a:t>Object  </a:t>
            </a:r>
            <a:r>
              <a:rPr lang="en-US" b="1" smtClean="0">
                <a:solidFill>
                  <a:srgbClr val="FF0000"/>
                </a:solidFill>
              </a:rPr>
              <a:t>get</a:t>
            </a:r>
            <a:r>
              <a:rPr lang="en-US" smtClean="0"/>
              <a:t>(Object   </a:t>
            </a:r>
            <a:r>
              <a:rPr lang="en-US" smtClean="0">
                <a:solidFill>
                  <a:srgbClr val="00B0F0"/>
                </a:solidFill>
              </a:rPr>
              <a:t>key</a:t>
            </a:r>
            <a:r>
              <a:rPr lang="en-US" smtClean="0"/>
              <a:t>)</a:t>
            </a:r>
          </a:p>
          <a:p>
            <a:pPr lvl="2"/>
            <a:r>
              <a:rPr lang="th-TH" smtClean="0"/>
              <a:t>เป็นการดึงค่า </a:t>
            </a:r>
            <a:r>
              <a:rPr lang="en-US" smtClean="0"/>
              <a:t>value </a:t>
            </a:r>
            <a:r>
              <a:rPr lang="th-TH" smtClean="0"/>
              <a:t>ออกจากตาราง </a:t>
            </a:r>
            <a:r>
              <a:rPr lang="en-US" smtClean="0"/>
              <a:t>hash </a:t>
            </a:r>
            <a:r>
              <a:rPr lang="th-TH" smtClean="0"/>
              <a:t>โดยใช้ </a:t>
            </a:r>
            <a:r>
              <a:rPr lang="en-US" smtClean="0"/>
              <a:t>key </a:t>
            </a:r>
            <a:r>
              <a:rPr lang="th-TH" smtClean="0"/>
              <a:t>เป็นตัวค้นหา</a:t>
            </a:r>
            <a:endParaRPr lang="en-US" smtClean="0"/>
          </a:p>
          <a:p>
            <a:pPr lvl="2"/>
            <a:r>
              <a:rPr lang="th-TH" smtClean="0"/>
              <a:t>คืนค่า </a:t>
            </a:r>
            <a:r>
              <a:rPr lang="en-US" smtClean="0"/>
              <a:t>null </a:t>
            </a:r>
            <a:r>
              <a:rPr lang="th-TH" smtClean="0"/>
              <a:t>ถ้าไม่มี </a:t>
            </a:r>
            <a:r>
              <a:rPr lang="en-US" smtClean="0"/>
              <a:t>key </a:t>
            </a:r>
            <a:r>
              <a:rPr lang="th-TH" smtClean="0"/>
              <a:t>ใน </a:t>
            </a:r>
            <a:r>
              <a:rPr lang="en-US" err="1" smtClean="0"/>
              <a:t>HashMap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 </a:t>
            </a:r>
            <a:r>
              <a:rPr lang="en-US" smtClean="0"/>
              <a:t>: </a:t>
            </a:r>
            <a:r>
              <a:rPr lang="th-TH" smtClean="0"/>
              <a:t>การใช้งาน </a:t>
            </a:r>
            <a:r>
              <a:rPr lang="en-US" err="1" smtClean="0"/>
              <a:t>HashMap</a:t>
            </a:r>
            <a:endParaRPr lang="th-TH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2" y="1556792"/>
            <a:ext cx="7856306" cy="4042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147"/>
          <a:stretch>
            <a:fillRect/>
          </a:stretch>
        </p:blipFill>
        <p:spPr>
          <a:xfrm>
            <a:off x="781775" y="5589240"/>
            <a:ext cx="7678657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ตรวจสอบปัญหาของการ</a:t>
            </a:r>
            <a:r>
              <a:rPr lang="th-TH"/>
              <a:t>ใช้งาน </a:t>
            </a:r>
            <a:r>
              <a:rPr lang="en-US" err="1"/>
              <a:t>HashMap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6616018" cy="5131613"/>
          </a:xfrm>
        </p:spPr>
      </p:pic>
    </p:spTree>
    <p:extLst>
      <p:ext uri="{BB962C8B-B14F-4D97-AF65-F5344CB8AC3E}">
        <p14:creationId xmlns:p14="http://schemas.microsoft.com/office/powerpoint/2010/main" val="3565671726"/>
      </p:ext>
    </p:extLst>
  </p:cSld>
  <p:clrMapOvr>
    <a:masterClrMapping/>
  </p:clrMapOvr>
  <p:transition/>
  <p:timing/>
</p:sld>
</file>

<file path=ppt/slides/slide1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แก้ปัญหาต้องระบุประเภทของข้อมูล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7" y="1916832"/>
            <a:ext cx="8500078" cy="36724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187624" y="2988243"/>
            <a:ext cx="74888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20918"/>
      </p:ext>
    </p:extLst>
  </p:cSld>
  <p:clrMapOvr>
    <a:masterClrMapping/>
  </p:clrMapOvr>
  <p:transition/>
  <p:timing/>
</p:sld>
</file>

<file path=ppt/slides/slide1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475656" y="4725144"/>
            <a:ext cx="7363544" cy="1142256"/>
          </a:xfrm>
        </p:spPr>
        <p:txBody>
          <a:bodyPr>
            <a:normAutofit fontScale="90000"/>
          </a:bodyPr>
          <a:lstStyle/>
          <a:p>
            <a:pPr algn="r"/>
            <a:r>
              <a:rPr lang="en-US" smtClean="0"/>
              <a:t>Client/Server Application</a:t>
            </a:r>
            <a:br>
              <a:rPr lang="en-US" smtClean="0"/>
            </a:br>
            <a:r>
              <a:rPr lang="en-US" smtClean="0"/>
              <a:t>(FilE server)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030523313 - Network programming</a:t>
            </a:r>
          </a:p>
          <a:p>
            <a:r>
              <a:rPr lang="en-US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Server/Client </a:t>
            </a:r>
            <a:r>
              <a:rPr lang="th-TH" smtClean="0"/>
              <a:t>ของระบบแฟ้มข้อมูล โดยจะมีตัวอย่างการทำงานแบบง่ายๆ ของการทำงาน 3 อย่างคือ </a:t>
            </a:r>
          </a:p>
          <a:p>
            <a:pPr lvl="1"/>
            <a:r>
              <a:rPr lang="en-US" b="1" smtClean="0"/>
              <a:t>List</a:t>
            </a:r>
            <a:r>
              <a:rPr lang="en-US" smtClean="0"/>
              <a:t> </a:t>
            </a:r>
            <a:r>
              <a:rPr lang="th-TH" smtClean="0"/>
              <a:t>ดูรายชื่อแฟ้มข้อมูลที่เครื่อง </a:t>
            </a:r>
            <a:r>
              <a:rPr lang="en-US" smtClean="0"/>
              <a:t>server</a:t>
            </a:r>
            <a:endParaRPr lang="en-US" b="1" smtClean="0"/>
          </a:p>
          <a:p>
            <a:pPr lvl="1"/>
            <a:r>
              <a:rPr lang="en-US" b="1" smtClean="0"/>
              <a:t>Upload</a:t>
            </a:r>
            <a:r>
              <a:rPr lang="en-US" smtClean="0"/>
              <a:t> </a:t>
            </a:r>
            <a:r>
              <a:rPr lang="th-TH" smtClean="0"/>
              <a:t>แฟ้มข้อมูล</a:t>
            </a:r>
          </a:p>
          <a:p>
            <a:pPr lvl="1"/>
            <a:r>
              <a:rPr lang="en-US" b="1" smtClean="0"/>
              <a:t>Download</a:t>
            </a:r>
            <a:r>
              <a:rPr lang="en-US" smtClean="0"/>
              <a:t> </a:t>
            </a:r>
            <a:r>
              <a:rPr lang="th-TH" smtClean="0"/>
              <a:t>แฟ้มข้อมูล</a:t>
            </a:r>
          </a:p>
        </p:txBody>
      </p:sp>
    </p:spTree>
  </p:cSld>
  <p:clrMapOvr>
    <a:masterClrMapping/>
  </p:clrMapOvr>
  <p:transition/>
  <p:timing/>
</p:sld>
</file>

<file path=ppt/slides/slide1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การดูรายชื่อของแฟ้มข้อมูลบน</a:t>
            </a:r>
            <a:r>
              <a:rPr lang="en-US" smtClean="0"/>
              <a:t> Server</a:t>
            </a:r>
            <a:r>
              <a:rPr lang="th-TH" smtClean="0"/>
              <a:t> </a:t>
            </a:r>
            <a:r>
              <a:rPr lang="en-US" smtClean="0"/>
              <a:t>(LIST)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87624" y="5085184"/>
            <a:ext cx="7001272" cy="1514872"/>
          </a:xfrm>
        </p:spPr>
        <p:txBody>
          <a:bodyPr/>
          <a:lstStyle/>
          <a:p>
            <a:r>
              <a:rPr lang="th-TH" b="1" smtClean="0"/>
              <a:t>เตือนความจำ</a:t>
            </a:r>
          </a:p>
          <a:p>
            <a:pPr lvl="1"/>
            <a:r>
              <a:rPr lang="th-TH" smtClean="0"/>
              <a:t>ใน </a:t>
            </a:r>
            <a:r>
              <a:rPr lang="en-US" smtClean="0"/>
              <a:t>Java </a:t>
            </a:r>
            <a:r>
              <a:rPr lang="th-TH" smtClean="0"/>
              <a:t>สามารถดูรายชื่อใน</a:t>
            </a:r>
            <a:r>
              <a:rPr lang="en-US" smtClean="0"/>
              <a:t> Directory </a:t>
            </a:r>
            <a:r>
              <a:rPr lang="th-TH" smtClean="0"/>
              <a:t>ได้ด้วยการใช้เมธอด </a:t>
            </a:r>
            <a:r>
              <a:rPr lang="en-US" b="1" smtClean="0"/>
              <a:t>list() </a:t>
            </a:r>
            <a:r>
              <a:rPr lang="th-TH" smtClean="0"/>
              <a:t>ของ </a:t>
            </a:r>
            <a:r>
              <a:rPr lang="en-US" smtClean="0"/>
              <a:t>Object </a:t>
            </a:r>
            <a:r>
              <a:rPr lang="en-US" b="1" smtClean="0"/>
              <a:t>File</a:t>
            </a:r>
            <a:endParaRPr lang="th-TH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7704" y="2073027"/>
            <a:ext cx="923925" cy="923925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6176" y="1988840"/>
            <a:ext cx="666750" cy="97155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6" name="TextBox 5"/>
          <p:cNvSpPr txBox="1"/>
          <p:nvPr/>
        </p:nvSpPr>
        <p:spPr>
          <a:xfrm>
            <a:off x="1835696" y="153762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Client</a:t>
            </a:r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724128" y="1556792"/>
            <a:ext cx="2001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Server:5678</a:t>
            </a:r>
            <a:endParaRPr lang="th-TH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1619672" y="3933056"/>
            <a:ext cx="17281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>
            <a:off x="5652120" y="3933056"/>
            <a:ext cx="17281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83768" y="3212976"/>
            <a:ext cx="4032448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915816" y="2852936"/>
            <a:ext cx="314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เปิด </a:t>
            </a:r>
            <a:r>
              <a:rPr lang="en-US" smtClean="0"/>
              <a:t>socket </a:t>
            </a:r>
            <a:r>
              <a:rPr lang="th-TH" smtClean="0"/>
              <a:t>ไปหา </a:t>
            </a:r>
            <a:r>
              <a:rPr lang="en-US" smtClean="0"/>
              <a:t>server</a:t>
            </a:r>
            <a:endParaRPr lang="th-TH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2483768" y="4005064"/>
            <a:ext cx="3960440" cy="5760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11648" y="3717032"/>
            <a:ext cx="265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ส่งชื่อแฟ้มข้อมูลในเครื่อง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: Client (LIST)</a:t>
            </a:r>
            <a:endParaRPr lang="th-TH"/>
          </a:p>
        </p:txBody>
      </p:sp>
      <p:sp>
        <p:nvSpPr>
          <p:cNvPr id="8" name="Flowchart: Terminator 7"/>
          <p:cNvSpPr/>
          <p:nvPr/>
        </p:nvSpPr>
        <p:spPr>
          <a:xfrm>
            <a:off x="3131840" y="1628800"/>
            <a:ext cx="2088232" cy="50405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>
                <a:solidFill>
                  <a:schemeClr val="tx1"/>
                </a:solidFill>
              </a:rPr>
              <a:t>start</a:t>
            </a:r>
            <a:endParaRPr lang="th-TH" sz="2400">
              <a:solidFill>
                <a:schemeClr val="tx1"/>
              </a:solidFill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2524408" y="2420888"/>
            <a:ext cx="3312368" cy="57606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400" smtClean="0">
                <a:solidFill>
                  <a:schemeClr val="tx1"/>
                </a:solidFill>
              </a:rPr>
              <a:t>เปิด </a:t>
            </a:r>
            <a:r>
              <a:rPr lang="en-US" sz="2400" smtClean="0">
                <a:solidFill>
                  <a:schemeClr val="tx1"/>
                </a:solidFill>
              </a:rPr>
              <a:t>socket </a:t>
            </a:r>
            <a:r>
              <a:rPr lang="th-TH" sz="2400" smtClean="0">
                <a:solidFill>
                  <a:schemeClr val="tx1"/>
                </a:solidFill>
              </a:rPr>
              <a:t>ไปหา </a:t>
            </a:r>
            <a:r>
              <a:rPr lang="en-US" sz="2400" smtClean="0">
                <a:solidFill>
                  <a:schemeClr val="tx1"/>
                </a:solidFill>
              </a:rPr>
              <a:t>server</a:t>
            </a:r>
            <a:endParaRPr lang="th-TH" sz="2400">
              <a:solidFill>
                <a:schemeClr val="tx1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>
            <a:off x="981760" y="3212976"/>
            <a:ext cx="640871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400" smtClean="0">
                <a:solidFill>
                  <a:schemeClr val="tx1"/>
                </a:solidFill>
              </a:rPr>
              <a:t>สร้าง </a:t>
            </a:r>
            <a:r>
              <a:rPr lang="en-US" sz="2400" smtClean="0">
                <a:solidFill>
                  <a:schemeClr val="tx1"/>
                </a:solidFill>
              </a:rPr>
              <a:t>Object: BufferedReader </a:t>
            </a:r>
            <a:r>
              <a:rPr lang="th-TH" sz="2400" smtClean="0">
                <a:solidFill>
                  <a:schemeClr val="tx1"/>
                </a:solidFill>
              </a:rPr>
              <a:t>จาก </a:t>
            </a:r>
            <a:r>
              <a:rPr lang="en-US" sz="2400" smtClean="0">
                <a:solidFill>
                  <a:schemeClr val="tx1"/>
                </a:solidFill>
              </a:rPr>
              <a:t>Socket</a:t>
            </a:r>
            <a:endParaRPr lang="th-TH" sz="2400">
              <a:solidFill>
                <a:schemeClr val="tx1"/>
              </a:solidFill>
            </a:endParaRPr>
          </a:p>
        </p:txBody>
      </p:sp>
      <p:sp>
        <p:nvSpPr>
          <p:cNvPr id="11" name="Flowchart: Process 10"/>
          <p:cNvSpPr/>
          <p:nvPr/>
        </p:nvSpPr>
        <p:spPr>
          <a:xfrm>
            <a:off x="6660232" y="5013176"/>
            <a:ext cx="1512168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400" smtClean="0">
                <a:solidFill>
                  <a:schemeClr val="tx1"/>
                </a:solidFill>
              </a:rPr>
              <a:t>ปิด </a:t>
            </a:r>
            <a:r>
              <a:rPr lang="en-US" sz="2400" smtClean="0">
                <a:solidFill>
                  <a:schemeClr val="tx1"/>
                </a:solidFill>
              </a:rPr>
              <a:t>socket</a:t>
            </a:r>
            <a:endParaRPr lang="th-TH" sz="2400">
              <a:solidFill>
                <a:schemeClr val="tx1"/>
              </a:solidFill>
            </a:endParaRPr>
          </a:p>
        </p:txBody>
      </p:sp>
      <p:sp>
        <p:nvSpPr>
          <p:cNvPr id="12" name="Flowchart: Decision 11"/>
          <p:cNvSpPr/>
          <p:nvPr/>
        </p:nvSpPr>
        <p:spPr>
          <a:xfrm>
            <a:off x="2709952" y="3933056"/>
            <a:ext cx="2952328" cy="1440160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400" smtClean="0">
                <a:solidFill>
                  <a:schemeClr val="tx1"/>
                </a:solidFill>
              </a:rPr>
              <a:t>อ่านชื่อแฟ้มข้อมูลจาก </a:t>
            </a:r>
            <a:r>
              <a:rPr lang="en-US" sz="2400" smtClean="0">
                <a:solidFill>
                  <a:schemeClr val="tx1"/>
                </a:solidFill>
              </a:rPr>
              <a:t>server ?</a:t>
            </a:r>
            <a:endParaRPr lang="th-TH" sz="2400">
              <a:solidFill>
                <a:schemeClr val="tx1"/>
              </a:solidFill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2457940" y="5877272"/>
            <a:ext cx="3456384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400" smtClean="0">
                <a:solidFill>
                  <a:schemeClr val="tx1"/>
                </a:solidFill>
              </a:rPr>
              <a:t>แสดงชื่อแฟ้มที่ได้จาก </a:t>
            </a:r>
            <a:r>
              <a:rPr lang="en-US" sz="2400" smtClean="0">
                <a:solidFill>
                  <a:schemeClr val="tx1"/>
                </a:solidFill>
              </a:rPr>
              <a:t>server</a:t>
            </a:r>
            <a:endParaRPr lang="th-TH" sz="240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8" idx="2"/>
            <a:endCxn id="9" idx="0"/>
          </p:cNvCxnSpPr>
          <p:nvPr/>
        </p:nvCxnSpPr>
        <p:spPr>
          <a:xfrm rot="16200000" flipH="1">
            <a:off x="4034258" y="2274554"/>
            <a:ext cx="288032" cy="46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 rot="16200000" flipH="1">
            <a:off x="4075342" y="3102202"/>
            <a:ext cx="216024" cy="55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2" idx="0"/>
          </p:cNvCxnSpPr>
          <p:nvPr/>
        </p:nvCxnSpPr>
        <p:spPr>
          <a:xfrm rot="5400000">
            <a:off x="4078104" y="3825044"/>
            <a:ext cx="21602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ลูกศรเชื่อมต่อแบบตรง 15"/>
          <p:cNvCxnSpPr>
            <a:stCxn id="12" idx="2"/>
            <a:endCxn id="13" idx="0"/>
          </p:cNvCxnSpPr>
          <p:nvPr/>
        </p:nvCxnSpPr>
        <p:spPr>
          <a:xfrm rot="16200000" flipH="1">
            <a:off x="3934096" y="5625236"/>
            <a:ext cx="504056" cy="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ตัวเชื่อมต่อหักมุม 17"/>
          <p:cNvCxnSpPr>
            <a:stCxn id="13" idx="1"/>
            <a:endCxn id="12" idx="1"/>
          </p:cNvCxnSpPr>
          <p:nvPr/>
        </p:nvCxnSpPr>
        <p:spPr>
          <a:xfrm rot="10800000" flipH="1">
            <a:off x="2457940" y="4653136"/>
            <a:ext cx="252012" cy="1476164"/>
          </a:xfrm>
          <a:prstGeom prst="bentConnector3">
            <a:avLst>
              <a:gd name="adj1" fmla="val -9071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รูปร่าง 20"/>
          <p:cNvCxnSpPr>
            <a:stCxn id="12" idx="3"/>
            <a:endCxn id="11" idx="0"/>
          </p:cNvCxnSpPr>
          <p:nvPr/>
        </p:nvCxnSpPr>
        <p:spPr>
          <a:xfrm>
            <a:off x="5662280" y="4653136"/>
            <a:ext cx="1754036" cy="36004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lowchart: Terminator 7"/>
          <p:cNvSpPr/>
          <p:nvPr/>
        </p:nvSpPr>
        <p:spPr>
          <a:xfrm>
            <a:off x="6372200" y="5877272"/>
            <a:ext cx="2088232" cy="50405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400" smtClean="0">
                <a:solidFill>
                  <a:schemeClr val="tx1"/>
                </a:solidFill>
              </a:rPr>
              <a:t>end</a:t>
            </a:r>
            <a:endParaRPr lang="th-TH" sz="2400">
              <a:solidFill>
                <a:schemeClr val="tx1"/>
              </a:solidFill>
            </a:endParaRPr>
          </a:p>
        </p:txBody>
      </p:sp>
      <p:cxnSp>
        <p:nvCxnSpPr>
          <p:cNvPr id="25" name="ลูกศรเชื่อมต่อแบบตรง 24"/>
          <p:cNvCxnSpPr>
            <a:stCxn id="11" idx="2"/>
            <a:endCxn id="23" idx="0"/>
          </p:cNvCxnSpPr>
          <p:nvPr/>
        </p:nvCxnSpPr>
        <p:spPr>
          <a:xfrm rot="5400000">
            <a:off x="7236296" y="5697252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39952" y="5301208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อ่านได้</a:t>
            </a:r>
            <a:endParaRPr lang="th-TH"/>
          </a:p>
        </p:txBody>
      </p:sp>
      <p:sp>
        <p:nvSpPr>
          <p:cNvPr id="27" name="TextBox 26"/>
          <p:cNvSpPr txBox="1"/>
          <p:nvPr/>
        </p:nvSpPr>
        <p:spPr>
          <a:xfrm>
            <a:off x="5652120" y="4293096"/>
            <a:ext cx="1132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อ่านไม่ได้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Command Line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ในโปรแกรมภาษา </a:t>
            </a:r>
            <a:r>
              <a:rPr lang="en-US"/>
              <a:t>Java </a:t>
            </a:r>
            <a:r>
              <a:rPr lang="th-TH"/>
              <a:t>จะเหมือนกับภาษา </a:t>
            </a:r>
            <a:r>
              <a:rPr lang="en-US"/>
              <a:t>C </a:t>
            </a:r>
            <a:r>
              <a:rPr lang="th-TH"/>
              <a:t>คือจะมีการทำงานเริ่มต้นที่ </a:t>
            </a:r>
            <a:r>
              <a:rPr lang="en-US"/>
              <a:t>function </a:t>
            </a:r>
            <a:r>
              <a:rPr lang="en-US" b="1">
                <a:solidFill>
                  <a:srgbClr val="0070C0"/>
                </a:solidFill>
              </a:rPr>
              <a:t>main</a:t>
            </a:r>
          </a:p>
          <a:p>
            <a:r>
              <a:rPr lang="en-US"/>
              <a:t>function main </a:t>
            </a:r>
            <a:r>
              <a:rPr lang="th-TH"/>
              <a:t>จะต้องอยู่ในรูปแบบต่อไปนี้เท่านั้น</a:t>
            </a:r>
          </a:p>
          <a:p>
            <a:pPr>
              <a:buNone/>
            </a:pPr>
            <a:endParaRPr lang="th-TH"/>
          </a:p>
          <a:p>
            <a:pPr lvl="1" algn="ctr">
              <a:buNone/>
            </a:pPr>
            <a:r>
              <a:rPr lang="en-US" sz="3200" b="1"/>
              <a:t>public  static  void  </a:t>
            </a:r>
            <a:r>
              <a:rPr lang="en-US" sz="3200"/>
              <a:t>main( String[ ]  </a:t>
            </a:r>
            <a:r>
              <a:rPr lang="en-US" sz="3200" b="1" err="1"/>
              <a:t>args </a:t>
            </a:r>
            <a:r>
              <a:rPr lang="en-US" sz="3200"/>
              <a:t>)</a:t>
            </a:r>
          </a:p>
          <a:p>
            <a:pPr lvl="1" algn="ctr">
              <a:buNone/>
            </a:pPr>
            <a:endParaRPr lang="en-US"/>
          </a:p>
          <a:p>
            <a:pPr lvl="1"/>
            <a:r>
              <a:rPr lang="th-TH"/>
              <a:t>โดย</a:t>
            </a:r>
            <a:r>
              <a:rPr lang="th-TH" b="1"/>
              <a:t> </a:t>
            </a:r>
            <a:r>
              <a:rPr lang="en-US" b="1" err="1"/>
              <a:t>args</a:t>
            </a:r>
            <a:r>
              <a:rPr lang="en-US"/>
              <a:t>  </a:t>
            </a:r>
            <a:r>
              <a:rPr lang="th-TH"/>
              <a:t>ที่เป็น </a:t>
            </a:r>
            <a:r>
              <a:rPr lang="en-US"/>
              <a:t>parameter </a:t>
            </a:r>
            <a:r>
              <a:rPr lang="th-TH"/>
              <a:t>ของ </a:t>
            </a:r>
            <a:r>
              <a:rPr lang="en-US"/>
              <a:t>function main </a:t>
            </a:r>
            <a:r>
              <a:rPr lang="th-TH"/>
              <a:t>จะเป็นตัวรับค่า </a:t>
            </a:r>
            <a:r>
              <a:rPr lang="en-US"/>
              <a:t>arguments </a:t>
            </a:r>
            <a:r>
              <a:rPr lang="th-TH"/>
              <a:t>จาก </a:t>
            </a:r>
            <a:r>
              <a:rPr lang="en-US"/>
              <a:t>command line </a:t>
            </a:r>
            <a:r>
              <a:rPr lang="th-TH"/>
              <a:t>ซึ่งจะอยู่ในรูป </a:t>
            </a:r>
            <a:r>
              <a:rPr lang="en-US"/>
              <a:t>array </a:t>
            </a:r>
            <a:r>
              <a:rPr lang="th-TH"/>
              <a:t>ของ </a:t>
            </a:r>
            <a:r>
              <a:rPr lang="en-US"/>
              <a:t>string</a:t>
            </a:r>
            <a:endParaRPr lang="th-TH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1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(1)</a:t>
            </a:r>
            <a:endParaRPr lang="th-TH"/>
          </a:p>
        </p:txBody>
      </p:sp>
      <p:pic>
        <p:nvPicPr>
          <p:cNvPr id="11" name="Content Placeholder 10" descr="filelis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r="49382" b="75734"/>
          <a:stretch>
            <a:fillRect/>
          </a:stretch>
        </p:blipFill>
        <p:spPr>
          <a:xfrm>
            <a:off x="4848125" y="1628800"/>
            <a:ext cx="4044355" cy="1080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lowchart: Terminator 7"/>
          <p:cNvSpPr/>
          <p:nvPr/>
        </p:nvSpPr>
        <p:spPr>
          <a:xfrm>
            <a:off x="1504466" y="1700014"/>
            <a:ext cx="1134178" cy="393832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8"/>
          <p:cNvSpPr/>
          <p:nvPr/>
        </p:nvSpPr>
        <p:spPr>
          <a:xfrm>
            <a:off x="961284" y="3194931"/>
            <a:ext cx="2232404" cy="450093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เปิด </a:t>
            </a:r>
            <a:r>
              <a:rPr lang="en-US" sz="1800" smtClean="0">
                <a:solidFill>
                  <a:schemeClr val="tx1"/>
                </a:solidFill>
              </a:rPr>
              <a:t>socket </a:t>
            </a:r>
            <a:r>
              <a:rPr lang="th-TH" sz="1800" smtClean="0">
                <a:solidFill>
                  <a:schemeClr val="tx1"/>
                </a:solidFill>
              </a:rPr>
              <a:t>ไปหา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6" name="Flowchart: Process 9"/>
          <p:cNvSpPr/>
          <p:nvPr/>
        </p:nvSpPr>
        <p:spPr>
          <a:xfrm>
            <a:off x="139034" y="4547336"/>
            <a:ext cx="3878272" cy="39383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สร้าง </a:t>
            </a:r>
            <a:r>
              <a:rPr lang="en-US" sz="1800" smtClean="0">
                <a:solidFill>
                  <a:schemeClr val="tx1"/>
                </a:solidFill>
              </a:rPr>
              <a:t>Object: BufferedReader </a:t>
            </a:r>
            <a:r>
              <a:rPr lang="th-TH" sz="1800" smtClean="0">
                <a:solidFill>
                  <a:schemeClr val="tx1"/>
                </a:solidFill>
              </a:rPr>
              <a:t>จาก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7" name="Straight Arrow Connector 14"/>
          <p:cNvCxnSpPr>
            <a:stCxn id="4" idx="2"/>
            <a:endCxn id="5" idx="0"/>
          </p:cNvCxnSpPr>
          <p:nvPr/>
        </p:nvCxnSpPr>
        <p:spPr>
          <a:xfrm rot="16200000" flipH="1">
            <a:off x="1523978" y="2641422"/>
            <a:ext cx="1101085" cy="593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9"/>
          <p:cNvCxnSpPr>
            <a:stCxn id="5" idx="2"/>
            <a:endCxn id="6" idx="0"/>
          </p:cNvCxnSpPr>
          <p:nvPr/>
        </p:nvCxnSpPr>
        <p:spPr>
          <a:xfrm rot="16200000" flipH="1">
            <a:off x="1626672" y="4095838"/>
            <a:ext cx="902312" cy="6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Content Placeholder 10" descr="filelist.png"/>
          <p:cNvPicPr>
            <a:picLocks noChangeAspect="1"/>
          </p:cNvPicPr>
          <p:nvPr/>
        </p:nvPicPr>
        <p:blipFill>
          <a:blip r:embed="rId2"/>
          <a:srcRect l="22877" t="28000" r="28249" b="68267"/>
          <a:stretch>
            <a:fillRect/>
          </a:stretch>
        </p:blipFill>
        <p:spPr>
          <a:xfrm>
            <a:off x="3995936" y="3325462"/>
            <a:ext cx="5076564" cy="216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Content Placeholder 10" descr="filelist.png"/>
          <p:cNvPicPr>
            <a:picLocks noChangeAspect="1"/>
          </p:cNvPicPr>
          <p:nvPr/>
        </p:nvPicPr>
        <p:blipFill>
          <a:blip r:embed="rId2"/>
          <a:srcRect l="22877" t="31733" b="47734"/>
          <a:stretch>
            <a:fillRect/>
          </a:stretch>
        </p:blipFill>
        <p:spPr>
          <a:xfrm>
            <a:off x="1224736" y="5517232"/>
            <a:ext cx="7767999" cy="1152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Right Arrow 23"/>
          <p:cNvSpPr/>
          <p:nvPr/>
        </p:nvSpPr>
        <p:spPr>
          <a:xfrm>
            <a:off x="3203848" y="1741286"/>
            <a:ext cx="136815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9" name="Right Arrow 28"/>
          <p:cNvSpPr/>
          <p:nvPr/>
        </p:nvSpPr>
        <p:spPr>
          <a:xfrm>
            <a:off x="3347864" y="3284984"/>
            <a:ext cx="43204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30" name="Right Arrow 29"/>
          <p:cNvSpPr/>
          <p:nvPr/>
        </p:nvSpPr>
        <p:spPr>
          <a:xfrm rot="2553216">
            <a:off x="4084580" y="4890143"/>
            <a:ext cx="50405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1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(2)</a:t>
            </a:r>
            <a:endParaRPr lang="th-TH"/>
          </a:p>
        </p:txBody>
      </p:sp>
      <p:sp>
        <p:nvSpPr>
          <p:cNvPr id="4" name="Flowchart: Process 10"/>
          <p:cNvSpPr/>
          <p:nvPr/>
        </p:nvSpPr>
        <p:spPr>
          <a:xfrm>
            <a:off x="6588224" y="2636912"/>
            <a:ext cx="1512168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ปิด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5" name="Flowchart: Decision 11"/>
          <p:cNvSpPr/>
          <p:nvPr/>
        </p:nvSpPr>
        <p:spPr>
          <a:xfrm>
            <a:off x="2637944" y="1556792"/>
            <a:ext cx="2510120" cy="1152128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อ่านชื่อแฟ้มข้อมูลจาก </a:t>
            </a:r>
            <a:r>
              <a:rPr lang="en-US" sz="2000" smtClean="0">
                <a:solidFill>
                  <a:schemeClr val="tx1"/>
                </a:solidFill>
              </a:rPr>
              <a:t>server ?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6" name="Flowchart: Process 12"/>
          <p:cNvSpPr/>
          <p:nvPr/>
        </p:nvSpPr>
        <p:spPr>
          <a:xfrm>
            <a:off x="2385932" y="3501008"/>
            <a:ext cx="3050164" cy="4320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แสดงชื่อแฟ้มที่ได้จาก </a:t>
            </a:r>
            <a:r>
              <a:rPr lang="en-US" sz="2000" smtClean="0">
                <a:solidFill>
                  <a:schemeClr val="tx1"/>
                </a:solidFill>
              </a:rPr>
              <a:t>server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7" name="ลูกศรเชื่อมต่อแบบตรง 6"/>
          <p:cNvCxnSpPr>
            <a:stCxn id="5" idx="2"/>
            <a:endCxn id="6" idx="0"/>
          </p:cNvCxnSpPr>
          <p:nvPr/>
        </p:nvCxnSpPr>
        <p:spPr>
          <a:xfrm rot="16200000" flipH="1">
            <a:off x="3505965" y="3095959"/>
            <a:ext cx="792088" cy="1801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ตัวเชื่อมต่อหักมุม 7"/>
          <p:cNvCxnSpPr>
            <a:stCxn id="6" idx="1"/>
            <a:endCxn id="5" idx="1"/>
          </p:cNvCxnSpPr>
          <p:nvPr/>
        </p:nvCxnSpPr>
        <p:spPr>
          <a:xfrm rot="10800000" flipH="1">
            <a:off x="2385932" y="2132856"/>
            <a:ext cx="252012" cy="1584176"/>
          </a:xfrm>
          <a:prstGeom prst="bentConnector3">
            <a:avLst>
              <a:gd name="adj1" fmla="val -9071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รูปร่าง 8"/>
          <p:cNvCxnSpPr>
            <a:stCxn id="5" idx="3"/>
            <a:endCxn id="4" idx="0"/>
          </p:cNvCxnSpPr>
          <p:nvPr/>
        </p:nvCxnSpPr>
        <p:spPr>
          <a:xfrm>
            <a:off x="5148064" y="2132856"/>
            <a:ext cx="2196244" cy="504056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Terminator 7"/>
          <p:cNvSpPr/>
          <p:nvPr/>
        </p:nvSpPr>
        <p:spPr>
          <a:xfrm>
            <a:off x="6300192" y="3501008"/>
            <a:ext cx="2088232" cy="504056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11" name="ลูกศรเชื่อมต่อแบบตรง 10"/>
          <p:cNvCxnSpPr>
            <a:stCxn id="4" idx="2"/>
            <a:endCxn id="10" idx="0"/>
          </p:cNvCxnSpPr>
          <p:nvPr/>
        </p:nvCxnSpPr>
        <p:spPr>
          <a:xfrm rot="5400000">
            <a:off x="7164288" y="3320988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51920" y="2708920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อ่านได้</a:t>
            </a:r>
            <a:endParaRPr lang="th-TH" sz="2000"/>
          </a:p>
        </p:txBody>
      </p:sp>
      <p:sp>
        <p:nvSpPr>
          <p:cNvPr id="13" name="TextBox 12"/>
          <p:cNvSpPr txBox="1"/>
          <p:nvPr/>
        </p:nvSpPr>
        <p:spPr>
          <a:xfrm>
            <a:off x="5436096" y="1804754"/>
            <a:ext cx="861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อ่านไม่ได้</a:t>
            </a:r>
            <a:endParaRPr lang="th-TH" sz="2000"/>
          </a:p>
        </p:txBody>
      </p:sp>
      <p:pic>
        <p:nvPicPr>
          <p:cNvPr id="16" name="Content Placeholder 15" descr="filelis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480302" y="4293096"/>
            <a:ext cx="6764106" cy="22607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Source Code : FileList.java</a:t>
            </a:r>
            <a:endParaRPr lang="th-TH"/>
          </a:p>
        </p:txBody>
      </p:sp>
      <p:pic>
        <p:nvPicPr>
          <p:cNvPr id="4" name="Content Placeholder 3" descr="filelis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43848" y="1700808"/>
            <a:ext cx="8463246" cy="4752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: Server (LIST)</a:t>
            </a:r>
            <a:endParaRPr lang="th-TH"/>
          </a:p>
        </p:txBody>
      </p:sp>
      <p:sp>
        <p:nvSpPr>
          <p:cNvPr id="4" name="Flowchart: Terminator 3"/>
          <p:cNvSpPr/>
          <p:nvPr/>
        </p:nvSpPr>
        <p:spPr>
          <a:xfrm>
            <a:off x="981760" y="1700808"/>
            <a:ext cx="1368152" cy="432048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508184" y="2420888"/>
            <a:ext cx="2335624" cy="4320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เปิด </a:t>
            </a:r>
            <a:r>
              <a:rPr lang="en-US" sz="2000" err="1" smtClean="0">
                <a:solidFill>
                  <a:schemeClr val="tx1"/>
                </a:solidFill>
              </a:rPr>
              <a:t>ServerSocket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559872" y="3501008"/>
            <a:ext cx="2222088" cy="1080120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รอการเชื่อมต่อจาก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360436" y="5157192"/>
            <a:ext cx="2618116" cy="4320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แตก </a:t>
            </a:r>
            <a:r>
              <a:rPr lang="en-US" sz="2000" smtClean="0">
                <a:solidFill>
                  <a:schemeClr val="tx1"/>
                </a:solidFill>
              </a:rPr>
              <a:t>Thread </a:t>
            </a:r>
            <a:r>
              <a:rPr lang="th-TH" sz="2000" smtClean="0">
                <a:solidFill>
                  <a:schemeClr val="tx1"/>
                </a:solidFill>
              </a:rPr>
              <a:t>มาทำงาน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rot="16200000" flipH="1">
            <a:off x="1526900" y="2271792"/>
            <a:ext cx="288032" cy="101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8" idx="0"/>
          </p:cNvCxnSpPr>
          <p:nvPr/>
        </p:nvCxnSpPr>
        <p:spPr>
          <a:xfrm rot="5400000">
            <a:off x="1349420" y="3174432"/>
            <a:ext cx="648072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ลูกศรเชื่อมต่อแบบตรง 15"/>
          <p:cNvCxnSpPr>
            <a:stCxn id="8" idx="2"/>
            <a:endCxn id="9" idx="0"/>
          </p:cNvCxnSpPr>
          <p:nvPr/>
        </p:nvCxnSpPr>
        <p:spPr>
          <a:xfrm rot="5400000">
            <a:off x="1382173" y="4868449"/>
            <a:ext cx="576064" cy="142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ตัวเชื่อมต่อหักมุม 17"/>
          <p:cNvCxnSpPr>
            <a:stCxn id="9" idx="1"/>
            <a:endCxn id="8" idx="1"/>
          </p:cNvCxnSpPr>
          <p:nvPr/>
        </p:nvCxnSpPr>
        <p:spPr>
          <a:xfrm rot="10800000" flipH="1">
            <a:off x="360436" y="4041068"/>
            <a:ext cx="199436" cy="1332148"/>
          </a:xfrm>
          <a:prstGeom prst="bentConnector3">
            <a:avLst>
              <a:gd name="adj1" fmla="val -11462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4467" y="4541058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มีการเชื่อมต่อจาก </a:t>
            </a:r>
            <a:r>
              <a:rPr lang="en-US" sz="2000" smtClean="0"/>
              <a:t>Client</a:t>
            </a:r>
            <a:endParaRPr lang="th-TH" sz="2000"/>
          </a:p>
        </p:txBody>
      </p:sp>
      <p:cxnSp>
        <p:nvCxnSpPr>
          <p:cNvPr id="49" name="Straight Connector 48"/>
          <p:cNvCxnSpPr/>
          <p:nvPr/>
        </p:nvCxnSpPr>
        <p:spPr>
          <a:xfrm rot="5400000">
            <a:off x="1547664" y="4005064"/>
            <a:ext cx="4752528" cy="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Terminator 49"/>
          <p:cNvSpPr/>
          <p:nvPr/>
        </p:nvSpPr>
        <p:spPr>
          <a:xfrm>
            <a:off x="5909672" y="1700808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1" name="Flowchart: Process 50"/>
          <p:cNvSpPr/>
          <p:nvPr/>
        </p:nvSpPr>
        <p:spPr>
          <a:xfrm>
            <a:off x="4654168" y="2420888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สร้าง </a:t>
            </a:r>
            <a:r>
              <a:rPr lang="en-US" sz="2000" smtClean="0">
                <a:solidFill>
                  <a:schemeClr val="tx1"/>
                </a:solidFill>
              </a:rPr>
              <a:t>Object: PrintWriter </a:t>
            </a:r>
            <a:r>
              <a:rPr lang="th-TH" sz="2000" smtClean="0">
                <a:solidFill>
                  <a:schemeClr val="tx1"/>
                </a:solidFill>
              </a:rPr>
              <a:t>จาก </a:t>
            </a:r>
            <a:r>
              <a:rPr lang="en-US" sz="2000" smtClean="0">
                <a:solidFill>
                  <a:schemeClr val="tx1"/>
                </a:solidFill>
              </a:rPr>
              <a:t>Socket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2" name="Flowchart: Process 51"/>
          <p:cNvSpPr/>
          <p:nvPr/>
        </p:nvSpPr>
        <p:spPr>
          <a:xfrm>
            <a:off x="4644008" y="3140968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สร้าง </a:t>
            </a:r>
            <a:r>
              <a:rPr lang="en-US" sz="2000" smtClean="0">
                <a:solidFill>
                  <a:schemeClr val="tx1"/>
                </a:solidFill>
              </a:rPr>
              <a:t>Object: File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3" name="Flowchart: Process 52"/>
          <p:cNvSpPr/>
          <p:nvPr/>
        </p:nvSpPr>
        <p:spPr>
          <a:xfrm>
            <a:off x="4644008" y="3861048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เรียกใช้เมธอด</a:t>
            </a:r>
            <a:r>
              <a:rPr lang="en-US" sz="2000" smtClean="0">
                <a:solidFill>
                  <a:schemeClr val="tx1"/>
                </a:solidFill>
              </a:rPr>
              <a:t>: list() </a:t>
            </a:r>
            <a:r>
              <a:rPr lang="th-TH" sz="2000" smtClean="0">
                <a:solidFill>
                  <a:schemeClr val="tx1"/>
                </a:solidFill>
              </a:rPr>
              <a:t>เพื่อบันทึกชื่อแฟ้มข้อมูล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4" name="Flowchart: Process 53"/>
          <p:cNvSpPr/>
          <p:nvPr/>
        </p:nvSpPr>
        <p:spPr>
          <a:xfrm>
            <a:off x="4644008" y="4509120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ส่งชื่อแฟ้มข้อมูลไปยัง </a:t>
            </a:r>
            <a:r>
              <a:rPr lang="en-US" sz="2000" smtClean="0">
                <a:solidFill>
                  <a:schemeClr val="tx1"/>
                </a:solidFill>
              </a:rPr>
              <a:t>Client </a:t>
            </a:r>
            <a:r>
              <a:rPr lang="th-TH" sz="2000" smtClean="0">
                <a:solidFill>
                  <a:schemeClr val="tx1"/>
                </a:solidFill>
              </a:rPr>
              <a:t>ทีละ 1 บรรทัด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5" name="Flowchart: Process 54"/>
          <p:cNvSpPr/>
          <p:nvPr/>
        </p:nvSpPr>
        <p:spPr>
          <a:xfrm>
            <a:off x="4644008" y="5157192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ปิด </a:t>
            </a:r>
            <a:r>
              <a:rPr lang="en-US" sz="2000" smtClean="0">
                <a:solidFill>
                  <a:schemeClr val="tx1"/>
                </a:solidFill>
              </a:rPr>
              <a:t>socket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6" name="Flowchart: Terminator 55"/>
          <p:cNvSpPr/>
          <p:nvPr/>
        </p:nvSpPr>
        <p:spPr>
          <a:xfrm>
            <a:off x="5909672" y="5805264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>
            <a:stCxn id="50" idx="2"/>
            <a:endCxn id="51" idx="0"/>
          </p:cNvCxnSpPr>
          <p:nvPr/>
        </p:nvCxnSpPr>
        <p:spPr>
          <a:xfrm rot="5400000">
            <a:off x="6449510" y="2276650"/>
            <a:ext cx="288032" cy="4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0" name="Straight Arrow Connector 59"/>
          <p:cNvCxnSpPr>
            <a:stCxn id="51" idx="2"/>
            <a:endCxn id="52" idx="0"/>
          </p:cNvCxnSpPr>
          <p:nvPr/>
        </p:nvCxnSpPr>
        <p:spPr>
          <a:xfrm rot="5400000">
            <a:off x="6408204" y="2955868"/>
            <a:ext cx="360040" cy="101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2" name="Straight Arrow Connector 61"/>
          <p:cNvCxnSpPr>
            <a:stCxn id="52" idx="2"/>
            <a:endCxn id="53" idx="0"/>
          </p:cNvCxnSpPr>
          <p:nvPr/>
        </p:nvCxnSpPr>
        <p:spPr>
          <a:xfrm rot="5400000">
            <a:off x="6403124" y="3681028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4" name="Straight Arrow Connector 63"/>
          <p:cNvCxnSpPr>
            <a:stCxn id="53" idx="2"/>
            <a:endCxn id="54" idx="0"/>
          </p:cNvCxnSpPr>
          <p:nvPr/>
        </p:nvCxnSpPr>
        <p:spPr>
          <a:xfrm rot="5400000">
            <a:off x="6439128" y="4365104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6" name="Straight Arrow Connector 65"/>
          <p:cNvCxnSpPr>
            <a:stCxn id="54" idx="2"/>
            <a:endCxn id="55" idx="0"/>
          </p:cNvCxnSpPr>
          <p:nvPr/>
        </p:nvCxnSpPr>
        <p:spPr>
          <a:xfrm rot="5400000">
            <a:off x="6439128" y="5013176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8" name="Straight Arrow Connector 67"/>
          <p:cNvCxnSpPr>
            <a:stCxn id="55" idx="2"/>
            <a:endCxn id="56" idx="0"/>
          </p:cNvCxnSpPr>
          <p:nvPr/>
        </p:nvCxnSpPr>
        <p:spPr>
          <a:xfrm rot="16200000" flipH="1">
            <a:off x="6444430" y="5655946"/>
            <a:ext cx="288032" cy="1060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69" name="Right Arrow 68"/>
          <p:cNvSpPr/>
          <p:nvPr/>
        </p:nvSpPr>
        <p:spPr>
          <a:xfrm>
            <a:off x="3203848" y="5136872"/>
            <a:ext cx="108012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1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8" name="Rectangle 17"/>
          <p:cNvSpPr/>
          <p:nvPr/>
        </p:nvSpPr>
        <p:spPr>
          <a:xfrm>
            <a:off x="4067944" y="3501008"/>
            <a:ext cx="4896544" cy="6480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(1)</a:t>
            </a:r>
            <a:endParaRPr lang="th-TH"/>
          </a:p>
        </p:txBody>
      </p:sp>
      <p:sp>
        <p:nvSpPr>
          <p:cNvPr id="4" name="Flowchart: Terminator 3"/>
          <p:cNvSpPr/>
          <p:nvPr/>
        </p:nvSpPr>
        <p:spPr>
          <a:xfrm>
            <a:off x="913485" y="1700808"/>
            <a:ext cx="1368152" cy="432048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439909" y="3573016"/>
            <a:ext cx="2335624" cy="4320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เปิด </a:t>
            </a:r>
            <a:r>
              <a:rPr lang="en-US" sz="2000" err="1" smtClean="0">
                <a:solidFill>
                  <a:schemeClr val="tx1"/>
                </a:solidFill>
              </a:rPr>
              <a:t>ServerSocket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6" name="Flowchart: Decision 5"/>
          <p:cNvSpPr/>
          <p:nvPr/>
        </p:nvSpPr>
        <p:spPr>
          <a:xfrm>
            <a:off x="491597" y="4365104"/>
            <a:ext cx="2222088" cy="1080120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รอการเชื่อมต่อจาก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292161" y="6021288"/>
            <a:ext cx="2618116" cy="4320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แตก </a:t>
            </a:r>
            <a:r>
              <a:rPr lang="en-US" sz="2000" smtClean="0">
                <a:solidFill>
                  <a:schemeClr val="tx1"/>
                </a:solidFill>
              </a:rPr>
              <a:t>Thread </a:t>
            </a:r>
            <a:r>
              <a:rPr lang="th-TH" sz="2000" smtClean="0">
                <a:solidFill>
                  <a:schemeClr val="tx1"/>
                </a:solidFill>
              </a:rPr>
              <a:t>มาทำงาน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 rot="16200000" flipH="1">
            <a:off x="882561" y="2847856"/>
            <a:ext cx="1440160" cy="101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rot="5400000">
            <a:off x="1425161" y="4182544"/>
            <a:ext cx="360040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ลูกศรเชื่อมต่อแบบตรง 15"/>
          <p:cNvCxnSpPr>
            <a:stCxn id="6" idx="2"/>
            <a:endCxn id="7" idx="0"/>
          </p:cNvCxnSpPr>
          <p:nvPr/>
        </p:nvCxnSpPr>
        <p:spPr>
          <a:xfrm rot="5400000">
            <a:off x="1313898" y="5732545"/>
            <a:ext cx="576064" cy="142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ตัวเชื่อมต่อหักมุม 17"/>
          <p:cNvCxnSpPr>
            <a:stCxn id="7" idx="1"/>
            <a:endCxn id="6" idx="1"/>
          </p:cNvCxnSpPr>
          <p:nvPr/>
        </p:nvCxnSpPr>
        <p:spPr>
          <a:xfrm rot="10800000" flipH="1">
            <a:off x="292161" y="4905164"/>
            <a:ext cx="199436" cy="1332148"/>
          </a:xfrm>
          <a:prstGeom prst="bentConnector3">
            <a:avLst>
              <a:gd name="adj1" fmla="val -11462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16192" y="5405154"/>
            <a:ext cx="2095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มีการเชื่อมต่อจาก </a:t>
            </a:r>
            <a:r>
              <a:rPr lang="en-US" sz="2000" smtClean="0"/>
              <a:t>Client</a:t>
            </a:r>
            <a:endParaRPr lang="th-TH" sz="2000"/>
          </a:p>
        </p:txBody>
      </p:sp>
      <p:pic>
        <p:nvPicPr>
          <p:cNvPr id="13" name="Picture 12" descr="serverfilelist.png"/>
          <p:cNvPicPr>
            <a:picLocks noChangeAspect="1"/>
          </p:cNvPicPr>
          <p:nvPr/>
        </p:nvPicPr>
        <p:blipFill>
          <a:blip r:embed="rId2"/>
          <a:srcRect r="31160" b="76706"/>
          <a:stretch>
            <a:fillRect/>
          </a:stretch>
        </p:blipFill>
        <p:spPr>
          <a:xfrm>
            <a:off x="4355976" y="1556792"/>
            <a:ext cx="4320480" cy="17281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Right Arrow 13"/>
          <p:cNvSpPr/>
          <p:nvPr/>
        </p:nvSpPr>
        <p:spPr>
          <a:xfrm>
            <a:off x="2873512" y="1700808"/>
            <a:ext cx="1050416" cy="412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pic>
        <p:nvPicPr>
          <p:cNvPr id="16" name="Picture 15" descr="serverfilelist.png"/>
          <p:cNvPicPr>
            <a:picLocks noChangeAspect="1"/>
          </p:cNvPicPr>
          <p:nvPr/>
        </p:nvPicPr>
        <p:blipFill>
          <a:blip r:embed="rId2"/>
          <a:srcRect l="6193" t="68794" r="35606" b="27235"/>
          <a:stretch>
            <a:fillRect/>
          </a:stretch>
        </p:blipFill>
        <p:spPr>
          <a:xfrm>
            <a:off x="4211960" y="3524235"/>
            <a:ext cx="4176464" cy="336812"/>
          </a:xfrm>
          <a:prstGeom prst="rect">
            <a:avLst/>
          </a:prstGeom>
        </p:spPr>
      </p:pic>
      <p:pic>
        <p:nvPicPr>
          <p:cNvPr id="15" name="Picture 14" descr="serverfilelist.png"/>
          <p:cNvPicPr>
            <a:picLocks noChangeAspect="1"/>
          </p:cNvPicPr>
          <p:nvPr/>
        </p:nvPicPr>
        <p:blipFill>
          <a:blip r:embed="rId2"/>
          <a:srcRect l="27784" t="74353" r="11199" b="23265"/>
          <a:stretch>
            <a:fillRect/>
          </a:stretch>
        </p:blipFill>
        <p:spPr>
          <a:xfrm>
            <a:off x="4585937" y="3826620"/>
            <a:ext cx="4306543" cy="198764"/>
          </a:xfrm>
          <a:prstGeom prst="rect">
            <a:avLst/>
          </a:prstGeom>
        </p:spPr>
      </p:pic>
      <p:pic>
        <p:nvPicPr>
          <p:cNvPr id="19" name="Picture 18" descr="serverfilelist.png"/>
          <p:cNvPicPr>
            <a:picLocks noChangeAspect="1"/>
          </p:cNvPicPr>
          <p:nvPr/>
        </p:nvPicPr>
        <p:blipFill>
          <a:blip r:embed="rId2"/>
          <a:srcRect l="25536" t="77211" r="1869" b="8707"/>
          <a:stretch>
            <a:fillRect/>
          </a:stretch>
        </p:blipFill>
        <p:spPr>
          <a:xfrm>
            <a:off x="3738384" y="5015411"/>
            <a:ext cx="5328592" cy="12219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>
            <a:off x="2915816" y="3592440"/>
            <a:ext cx="1050416" cy="412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1" name="Right Arrow 20"/>
          <p:cNvSpPr/>
          <p:nvPr/>
        </p:nvSpPr>
        <p:spPr>
          <a:xfrm rot="1049334">
            <a:off x="2890748" y="4783048"/>
            <a:ext cx="651673" cy="412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1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(2)</a:t>
            </a:r>
            <a:endParaRPr lang="th-TH"/>
          </a:p>
        </p:txBody>
      </p:sp>
      <p:sp>
        <p:nvSpPr>
          <p:cNvPr id="4" name="Flowchart: Terminator 3"/>
          <p:cNvSpPr/>
          <p:nvPr/>
        </p:nvSpPr>
        <p:spPr>
          <a:xfrm>
            <a:off x="1445176" y="1556792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189672" y="2420888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สร้าง </a:t>
            </a:r>
            <a:r>
              <a:rPr lang="en-US" sz="2000" smtClean="0">
                <a:solidFill>
                  <a:schemeClr val="tx1"/>
                </a:solidFill>
              </a:rPr>
              <a:t>Object: PrintWriter </a:t>
            </a:r>
            <a:r>
              <a:rPr lang="th-TH" sz="2000" smtClean="0">
                <a:solidFill>
                  <a:schemeClr val="tx1"/>
                </a:solidFill>
              </a:rPr>
              <a:t>จาก </a:t>
            </a:r>
            <a:r>
              <a:rPr lang="en-US" sz="2000" smtClean="0">
                <a:solidFill>
                  <a:schemeClr val="tx1"/>
                </a:solidFill>
              </a:rPr>
              <a:t>Socket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179512" y="3068960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สร้าง </a:t>
            </a:r>
            <a:r>
              <a:rPr lang="en-US" sz="2000" smtClean="0">
                <a:solidFill>
                  <a:schemeClr val="tx1"/>
                </a:solidFill>
              </a:rPr>
              <a:t>Object: File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179512" y="3645024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เรียกใช้เมธอด</a:t>
            </a:r>
            <a:r>
              <a:rPr lang="en-US" sz="2000" smtClean="0">
                <a:solidFill>
                  <a:schemeClr val="tx1"/>
                </a:solidFill>
              </a:rPr>
              <a:t>: list() </a:t>
            </a:r>
            <a:r>
              <a:rPr lang="th-TH" sz="2000" smtClean="0">
                <a:solidFill>
                  <a:schemeClr val="tx1"/>
                </a:solidFill>
              </a:rPr>
              <a:t>เพื่อบันทึกชื่อแฟ้มข้อมูล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8" name="Flowchart: Process 7"/>
          <p:cNvSpPr/>
          <p:nvPr/>
        </p:nvSpPr>
        <p:spPr>
          <a:xfrm>
            <a:off x="179512" y="4509120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ส่งชื่อแฟ้มข้อมูลไปยัง </a:t>
            </a:r>
            <a:r>
              <a:rPr lang="en-US" sz="2000" smtClean="0">
                <a:solidFill>
                  <a:schemeClr val="tx1"/>
                </a:solidFill>
              </a:rPr>
              <a:t>Client </a:t>
            </a:r>
            <a:r>
              <a:rPr lang="th-TH" sz="2000" smtClean="0">
                <a:solidFill>
                  <a:schemeClr val="tx1"/>
                </a:solidFill>
              </a:rPr>
              <a:t>ทีละ 1 บรรทัด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179512" y="5661248"/>
            <a:ext cx="38782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ปิด </a:t>
            </a:r>
            <a:r>
              <a:rPr lang="en-US" sz="2000" smtClean="0">
                <a:solidFill>
                  <a:schemeClr val="tx1"/>
                </a:solidFill>
              </a:rPr>
              <a:t>socket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1435016" y="6309320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4" idx="2"/>
            <a:endCxn id="5" idx="0"/>
          </p:cNvCxnSpPr>
          <p:nvPr/>
        </p:nvCxnSpPr>
        <p:spPr>
          <a:xfrm rot="5400000">
            <a:off x="1913006" y="2204642"/>
            <a:ext cx="432048" cy="4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 rot="5400000">
            <a:off x="1979712" y="2919864"/>
            <a:ext cx="288032" cy="101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rot="5400000">
            <a:off x="2010636" y="3537012"/>
            <a:ext cx="21602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4" name="Straight Arrow Connector 13"/>
          <p:cNvCxnSpPr>
            <a:stCxn id="7" idx="2"/>
            <a:endCxn id="8" idx="0"/>
          </p:cNvCxnSpPr>
          <p:nvPr/>
        </p:nvCxnSpPr>
        <p:spPr>
          <a:xfrm rot="5400000">
            <a:off x="1866620" y="4257092"/>
            <a:ext cx="504056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5" name="Straight Arrow Connector 14"/>
          <p:cNvCxnSpPr>
            <a:stCxn id="8" idx="2"/>
            <a:endCxn id="9" idx="0"/>
          </p:cNvCxnSpPr>
          <p:nvPr/>
        </p:nvCxnSpPr>
        <p:spPr>
          <a:xfrm rot="5400000">
            <a:off x="1722604" y="5265204"/>
            <a:ext cx="79208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16" name="Straight Arrow Connector 15"/>
          <p:cNvCxnSpPr>
            <a:stCxn id="9" idx="2"/>
            <a:endCxn id="10" idx="0"/>
          </p:cNvCxnSpPr>
          <p:nvPr/>
        </p:nvCxnSpPr>
        <p:spPr>
          <a:xfrm rot="16200000" flipH="1">
            <a:off x="1974854" y="6165082"/>
            <a:ext cx="288032" cy="4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pic>
        <p:nvPicPr>
          <p:cNvPr id="17" name="Picture 16" descr="serverfilelist.png"/>
          <p:cNvPicPr>
            <a:picLocks noChangeAspect="1"/>
          </p:cNvPicPr>
          <p:nvPr/>
        </p:nvPicPr>
        <p:blipFill>
          <a:blip r:embed="rId2"/>
          <a:srcRect l="5007" t="24353" r="62451" b="72471"/>
          <a:stretch>
            <a:fillRect/>
          </a:stretch>
        </p:blipFill>
        <p:spPr>
          <a:xfrm>
            <a:off x="5148064" y="1556792"/>
            <a:ext cx="2664296" cy="307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serverfilelist.png"/>
          <p:cNvPicPr>
            <a:picLocks noChangeAspect="1"/>
          </p:cNvPicPr>
          <p:nvPr/>
        </p:nvPicPr>
        <p:blipFill>
          <a:blip r:embed="rId2"/>
          <a:srcRect l="28722" t="28824" r="16206" b="60588"/>
          <a:stretch>
            <a:fillRect/>
          </a:stretch>
        </p:blipFill>
        <p:spPr>
          <a:xfrm>
            <a:off x="5148064" y="2172133"/>
            <a:ext cx="3312368" cy="7528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 descr="serverfilelist.png"/>
          <p:cNvPicPr>
            <a:picLocks noChangeAspect="1"/>
          </p:cNvPicPr>
          <p:nvPr/>
        </p:nvPicPr>
        <p:blipFill>
          <a:blip r:embed="rId2"/>
          <a:srcRect l="27471" t="40471" r="36232" b="56353"/>
          <a:stretch>
            <a:fillRect/>
          </a:stretch>
        </p:blipFill>
        <p:spPr>
          <a:xfrm>
            <a:off x="5172067" y="3140968"/>
            <a:ext cx="2784309" cy="2880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serverfilelist.png"/>
          <p:cNvPicPr>
            <a:picLocks noChangeAspect="1"/>
          </p:cNvPicPr>
          <p:nvPr/>
        </p:nvPicPr>
        <p:blipFill>
          <a:blip r:embed="rId2"/>
          <a:srcRect l="27471" t="43647" r="29974" b="53892"/>
          <a:stretch>
            <a:fillRect/>
          </a:stretch>
        </p:blipFill>
        <p:spPr>
          <a:xfrm>
            <a:off x="5178544" y="3717032"/>
            <a:ext cx="3624403" cy="247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 descr="serverfilelist.png"/>
          <p:cNvPicPr>
            <a:picLocks noChangeAspect="1"/>
          </p:cNvPicPr>
          <p:nvPr/>
        </p:nvPicPr>
        <p:blipFill>
          <a:blip r:embed="rId2"/>
          <a:srcRect l="27471" t="46322" r="12451" b="44204"/>
          <a:stretch>
            <a:fillRect/>
          </a:stretch>
        </p:blipFill>
        <p:spPr>
          <a:xfrm>
            <a:off x="4716016" y="4365104"/>
            <a:ext cx="4249319" cy="792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 descr="serverfilelist.png"/>
          <p:cNvPicPr>
            <a:picLocks noChangeAspect="1"/>
          </p:cNvPicPr>
          <p:nvPr/>
        </p:nvPicPr>
        <p:blipFill>
          <a:blip r:embed="rId2"/>
          <a:srcRect l="27470" t="55864" r="51252" b="37294"/>
          <a:stretch>
            <a:fillRect/>
          </a:stretch>
        </p:blipFill>
        <p:spPr>
          <a:xfrm>
            <a:off x="5148063" y="5481064"/>
            <a:ext cx="1800201" cy="684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Right Arrow 22"/>
          <p:cNvSpPr/>
          <p:nvPr/>
        </p:nvSpPr>
        <p:spPr>
          <a:xfrm>
            <a:off x="3419872" y="1608480"/>
            <a:ext cx="1584176" cy="236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4" name="Right Arrow 23"/>
          <p:cNvSpPr/>
          <p:nvPr/>
        </p:nvSpPr>
        <p:spPr>
          <a:xfrm>
            <a:off x="4139952" y="2492896"/>
            <a:ext cx="93610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5" name="Right Arrow 24"/>
          <p:cNvSpPr/>
          <p:nvPr/>
        </p:nvSpPr>
        <p:spPr>
          <a:xfrm>
            <a:off x="4139952" y="3171448"/>
            <a:ext cx="93610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6" name="Right Arrow 25"/>
          <p:cNvSpPr/>
          <p:nvPr/>
        </p:nvSpPr>
        <p:spPr>
          <a:xfrm>
            <a:off x="4139952" y="3717032"/>
            <a:ext cx="93610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7" name="Right Arrow 26"/>
          <p:cNvSpPr/>
          <p:nvPr/>
        </p:nvSpPr>
        <p:spPr>
          <a:xfrm>
            <a:off x="4139952" y="5733256"/>
            <a:ext cx="93610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8" name="Right Arrow 27"/>
          <p:cNvSpPr/>
          <p:nvPr/>
        </p:nvSpPr>
        <p:spPr>
          <a:xfrm>
            <a:off x="4139952" y="45811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1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Source Code : FileServerList.java</a:t>
            </a:r>
            <a:endParaRPr lang="th-TH"/>
          </a:p>
        </p:txBody>
      </p:sp>
      <p:pic>
        <p:nvPicPr>
          <p:cNvPr id="4" name="Content Placeholder 3" descr="serverfilelis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b="31089"/>
          <a:stretch>
            <a:fillRect/>
          </a:stretch>
        </p:blipFill>
        <p:spPr>
          <a:xfrm>
            <a:off x="107504" y="2132856"/>
            <a:ext cx="5525461" cy="4320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3" descr="serverfilelist.png"/>
          <p:cNvPicPr>
            <a:picLocks noChangeAspect="1"/>
          </p:cNvPicPr>
          <p:nvPr/>
        </p:nvPicPr>
        <p:blipFill>
          <a:blip r:embed="rId2"/>
          <a:srcRect t="68720"/>
          <a:stretch>
            <a:fillRect/>
          </a:stretch>
        </p:blipFill>
        <p:spPr>
          <a:xfrm>
            <a:off x="3932605" y="1628800"/>
            <a:ext cx="5175899" cy="1656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1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Client-Server Communication</a:t>
            </a:r>
            <a:endParaRPr lang="th-TH"/>
          </a:p>
        </p:txBody>
      </p:sp>
      <p:pic>
        <p:nvPicPr>
          <p:cNvPr id="4" name="Content Placeholder 3" descr="filelist.png"/>
          <p:cNvPicPr>
            <a:picLocks noChangeAspect="1"/>
          </p:cNvPicPr>
          <p:nvPr/>
        </p:nvPicPr>
        <p:blipFill>
          <a:blip r:embed="rId2"/>
          <a:srcRect l="13696" t="24390" b="9756"/>
          <a:stretch>
            <a:fillRect/>
          </a:stretch>
        </p:blipFill>
        <p:spPr>
          <a:xfrm>
            <a:off x="107504" y="2708920"/>
            <a:ext cx="4537391" cy="19442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" name="Straight Connector 4"/>
          <p:cNvCxnSpPr/>
          <p:nvPr/>
        </p:nvCxnSpPr>
        <p:spPr>
          <a:xfrm rot="5400000">
            <a:off x="2411760" y="4005064"/>
            <a:ext cx="4752528" cy="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3" descr="serverfilelist.png"/>
          <p:cNvPicPr>
            <a:picLocks noChangeAspect="1"/>
          </p:cNvPicPr>
          <p:nvPr/>
        </p:nvPicPr>
        <p:blipFill>
          <a:blip r:embed="rId3"/>
          <a:srcRect l="6516" t="22970" r="11382" b="31089"/>
          <a:stretch>
            <a:fillRect/>
          </a:stretch>
        </p:blipFill>
        <p:spPr>
          <a:xfrm>
            <a:off x="4932040" y="2407172"/>
            <a:ext cx="4104456" cy="26060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35696" y="153762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Client</a:t>
            </a:r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6459741" y="1525424"/>
            <a:ext cx="1128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Server</a:t>
            </a:r>
            <a:endParaRPr lang="th-TH"/>
          </a:p>
        </p:txBody>
      </p:sp>
      <p:sp>
        <p:nvSpPr>
          <p:cNvPr id="10" name="Right Arrow 9"/>
          <p:cNvSpPr/>
          <p:nvPr/>
        </p:nvSpPr>
        <p:spPr>
          <a:xfrm rot="11059719">
            <a:off x="3544693" y="3825775"/>
            <a:ext cx="2317844" cy="2361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1" name="Rectangle 10"/>
          <p:cNvSpPr/>
          <p:nvPr/>
        </p:nvSpPr>
        <p:spPr>
          <a:xfrm>
            <a:off x="5940152" y="3717032"/>
            <a:ext cx="3024336" cy="57606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2" name="Rectangle 11"/>
          <p:cNvSpPr/>
          <p:nvPr/>
        </p:nvSpPr>
        <p:spPr>
          <a:xfrm>
            <a:off x="611560" y="3696712"/>
            <a:ext cx="2736304" cy="3702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1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 </a:t>
            </a:r>
            <a:r>
              <a:rPr lang="en-US" smtClean="0"/>
              <a:t>Upload </a:t>
            </a:r>
            <a:r>
              <a:rPr lang="th-TH" smtClean="0"/>
              <a:t>แฟ้มข้อมูลเข้าสู่ </a:t>
            </a:r>
            <a:r>
              <a:rPr lang="en-US" smtClean="0"/>
              <a:t>Server</a:t>
            </a:r>
            <a:endParaRPr lang="th-TH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7704" y="2073027"/>
            <a:ext cx="923925" cy="923925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6176" y="1988840"/>
            <a:ext cx="666750" cy="97155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6" name="TextBox 5"/>
          <p:cNvSpPr txBox="1"/>
          <p:nvPr/>
        </p:nvSpPr>
        <p:spPr>
          <a:xfrm>
            <a:off x="1835696" y="153762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Client</a:t>
            </a:r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724128" y="1556792"/>
            <a:ext cx="2001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Server:5678</a:t>
            </a:r>
            <a:endParaRPr lang="th-TH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827584" y="4725144"/>
            <a:ext cx="33123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860032" y="4725144"/>
            <a:ext cx="33123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83768" y="3212976"/>
            <a:ext cx="4032448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15816" y="2852936"/>
            <a:ext cx="314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เปิด </a:t>
            </a:r>
            <a:r>
              <a:rPr lang="en-US" smtClean="0"/>
              <a:t>socket </a:t>
            </a:r>
            <a:r>
              <a:rPr lang="th-TH" smtClean="0"/>
              <a:t>ไปหา </a:t>
            </a:r>
            <a:r>
              <a:rPr lang="en-US" smtClean="0"/>
              <a:t>server</a:t>
            </a:r>
            <a:endParaRPr lang="th-TH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83768" y="3861048"/>
            <a:ext cx="4032448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43624" y="3553852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ส่งชื่อแฟ้มข้อมูล</a:t>
            </a:r>
            <a:endParaRPr lang="th-TH"/>
          </a:p>
        </p:txBody>
      </p:sp>
      <p:sp>
        <p:nvSpPr>
          <p:cNvPr id="18" name="TextBox 17"/>
          <p:cNvSpPr txBox="1"/>
          <p:nvPr/>
        </p:nvSpPr>
        <p:spPr>
          <a:xfrm>
            <a:off x="6539968" y="4149080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ตรวจสอบแฟ้มข้อมูล</a:t>
            </a:r>
            <a:endParaRPr lang="th-TH"/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2483769" y="4725142"/>
            <a:ext cx="4032453" cy="2880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4434" y="4437112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OK, NOK</a:t>
            </a:r>
            <a:endParaRPr lang="th-TH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483768" y="5373216"/>
            <a:ext cx="4032448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79409" y="5138028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ส่งข้อมูล</a:t>
            </a:r>
            <a:endParaRPr lang="th-TH"/>
          </a:p>
        </p:txBody>
      </p:sp>
      <p:sp>
        <p:nvSpPr>
          <p:cNvPr id="25" name="TextBox 24"/>
          <p:cNvSpPr txBox="1"/>
          <p:nvPr/>
        </p:nvSpPr>
        <p:spPr>
          <a:xfrm>
            <a:off x="6529587" y="5714092"/>
            <a:ext cx="16642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บันทึกข้อมูลลง</a:t>
            </a:r>
          </a:p>
          <a:p>
            <a:r>
              <a:rPr lang="th-TH" smtClean="0"/>
              <a:t>แฟ้มข้อมูล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1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: Client (Upload)</a:t>
            </a:r>
            <a:endParaRPr lang="th-TH"/>
          </a:p>
        </p:txBody>
      </p:sp>
      <p:sp>
        <p:nvSpPr>
          <p:cNvPr id="4" name="Flowchart: Terminator 3"/>
          <p:cNvSpPr/>
          <p:nvPr/>
        </p:nvSpPr>
        <p:spPr>
          <a:xfrm>
            <a:off x="1043608" y="1556792"/>
            <a:ext cx="1008112" cy="432048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395536" y="4005064"/>
            <a:ext cx="2304256" cy="4320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เปิด </a:t>
            </a:r>
            <a:r>
              <a:rPr lang="en-US" sz="1800" smtClean="0">
                <a:solidFill>
                  <a:schemeClr val="tx1"/>
                </a:solidFill>
              </a:rPr>
              <a:t>socket </a:t>
            </a:r>
            <a:r>
              <a:rPr lang="th-TH" sz="1800" smtClean="0">
                <a:solidFill>
                  <a:schemeClr val="tx1"/>
                </a:solidFill>
              </a:rPr>
              <a:t>ไปหา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107504" y="4725144"/>
            <a:ext cx="496855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สร้าง </a:t>
            </a:r>
            <a:r>
              <a:rPr lang="en-US" sz="1800" smtClean="0">
                <a:solidFill>
                  <a:schemeClr val="tx1"/>
                </a:solidFill>
              </a:rPr>
              <a:t>Object: BufferedReader, PrintWriter </a:t>
            </a:r>
            <a:r>
              <a:rPr lang="th-TH" sz="1800" smtClean="0">
                <a:solidFill>
                  <a:schemeClr val="tx1"/>
                </a:solidFill>
              </a:rPr>
              <a:t>จาก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3059832" y="3212976"/>
            <a:ext cx="172819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แสดงข้อความ </a:t>
            </a:r>
            <a:r>
              <a:rPr lang="en-US" sz="1800" smtClean="0">
                <a:solidFill>
                  <a:schemeClr val="tx1"/>
                </a:solidFill>
              </a:rPr>
              <a:t>error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333688" y="2276872"/>
            <a:ext cx="2438112" cy="1440160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ตรวจสอบแฟ้มข้อมูลที่จะ </a:t>
            </a:r>
            <a:r>
              <a:rPr lang="en-US" sz="1800" smtClean="0">
                <a:solidFill>
                  <a:schemeClr val="tx1"/>
                </a:solidFill>
              </a:rPr>
              <a:t>upload </a:t>
            </a:r>
            <a:r>
              <a:rPr lang="th-TH" sz="1800" smtClean="0">
                <a:solidFill>
                  <a:schemeClr val="tx1"/>
                </a:solidFill>
              </a:rPr>
              <a:t>ไป</a:t>
            </a:r>
            <a:r>
              <a:rPr lang="en-US" sz="1800" smtClean="0">
                <a:solidFill>
                  <a:schemeClr val="tx1"/>
                </a:solidFill>
              </a:rPr>
              <a:t>server ?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395536" y="5445224"/>
            <a:ext cx="208823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ส่งชื่อแฟ้มข้อมูลให้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8" idx="2"/>
            <a:endCxn id="5" idx="0"/>
          </p:cNvCxnSpPr>
          <p:nvPr/>
        </p:nvCxnSpPr>
        <p:spPr>
          <a:xfrm rot="5400000">
            <a:off x="1406188" y="3858508"/>
            <a:ext cx="288032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รูปร่าง 20"/>
          <p:cNvCxnSpPr>
            <a:stCxn id="8" idx="3"/>
            <a:endCxn id="7" idx="0"/>
          </p:cNvCxnSpPr>
          <p:nvPr/>
        </p:nvCxnSpPr>
        <p:spPr>
          <a:xfrm>
            <a:off x="2771800" y="2996952"/>
            <a:ext cx="1152128" cy="216024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Terminator 7"/>
          <p:cNvSpPr/>
          <p:nvPr/>
        </p:nvSpPr>
        <p:spPr>
          <a:xfrm>
            <a:off x="3379394" y="4077072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17" name="ลูกศรเชื่อมต่อแบบตรง 24"/>
          <p:cNvCxnSpPr>
            <a:stCxn id="7" idx="2"/>
            <a:endCxn id="16" idx="0"/>
          </p:cNvCxnSpPr>
          <p:nvPr/>
        </p:nvCxnSpPr>
        <p:spPr>
          <a:xfrm rot="5400000">
            <a:off x="3741671" y="3894815"/>
            <a:ext cx="360040" cy="44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94104" y="2668850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ไม่มีแฟ้มข้อมูล</a:t>
            </a:r>
            <a:endParaRPr lang="th-TH" sz="2000"/>
          </a:p>
        </p:txBody>
      </p:sp>
      <p:cxnSp>
        <p:nvCxnSpPr>
          <p:cNvPr id="29" name="Straight Arrow Connector 28"/>
          <p:cNvCxnSpPr>
            <a:stCxn id="4" idx="2"/>
            <a:endCxn id="8" idx="0"/>
          </p:cNvCxnSpPr>
          <p:nvPr/>
        </p:nvCxnSpPr>
        <p:spPr>
          <a:xfrm rot="16200000" flipH="1">
            <a:off x="1406188" y="2130316"/>
            <a:ext cx="288032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54313" y="3676962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มีแฟ้มข้อมูล</a:t>
            </a:r>
            <a:endParaRPr lang="th-TH" sz="2000"/>
          </a:p>
        </p:txBody>
      </p:sp>
      <p:sp>
        <p:nvSpPr>
          <p:cNvPr id="38" name="Flowchart: Connector 37"/>
          <p:cNvSpPr/>
          <p:nvPr/>
        </p:nvSpPr>
        <p:spPr>
          <a:xfrm>
            <a:off x="1300110" y="6165304"/>
            <a:ext cx="504056" cy="476672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A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5" idx="2"/>
          </p:cNvCxnSpPr>
          <p:nvPr/>
        </p:nvCxnSpPr>
        <p:spPr>
          <a:xfrm rot="5400000">
            <a:off x="1403648" y="4581128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>
            <a:off x="1440446" y="5337212"/>
            <a:ext cx="21602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1438858" y="6056498"/>
            <a:ext cx="21602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2803168" y="4005064"/>
            <a:ext cx="4752528" cy="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Process 51"/>
          <p:cNvSpPr/>
          <p:nvPr/>
        </p:nvSpPr>
        <p:spPr>
          <a:xfrm>
            <a:off x="5271760" y="4149080"/>
            <a:ext cx="2520280" cy="64807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อ่านข้อมูลจากแฟ้มข้อมูลแล้ว</a:t>
            </a:r>
          </a:p>
          <a:p>
            <a:pPr algn="ctr"/>
            <a:r>
              <a:rPr lang="th-TH" sz="1800" smtClean="0">
                <a:solidFill>
                  <a:schemeClr val="tx1"/>
                </a:solidFill>
              </a:rPr>
              <a:t>ส่งข้อมูลนั้นไปให้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53" name="Flowchart: Process 52"/>
          <p:cNvSpPr/>
          <p:nvPr/>
        </p:nvSpPr>
        <p:spPr>
          <a:xfrm>
            <a:off x="7380312" y="2924944"/>
            <a:ext cx="172819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แสดงข้อความ </a:t>
            </a:r>
            <a:r>
              <a:rPr lang="en-US" sz="1800" smtClean="0">
                <a:solidFill>
                  <a:schemeClr val="tx1"/>
                </a:solidFill>
              </a:rPr>
              <a:t>error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54" name="Flowchart: Decision 53"/>
          <p:cNvSpPr/>
          <p:nvPr/>
        </p:nvSpPr>
        <p:spPr>
          <a:xfrm>
            <a:off x="5353040" y="2276872"/>
            <a:ext cx="2294096" cy="9361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อ่านคำตอบจาก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54" idx="2"/>
            <a:endCxn id="52" idx="0"/>
          </p:cNvCxnSpPr>
          <p:nvPr/>
        </p:nvCxnSpPr>
        <p:spPr>
          <a:xfrm rot="16200000" flipH="1">
            <a:off x="6047942" y="3665122"/>
            <a:ext cx="936104" cy="318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รูปร่าง 20"/>
          <p:cNvCxnSpPr>
            <a:stCxn id="54" idx="3"/>
            <a:endCxn id="53" idx="0"/>
          </p:cNvCxnSpPr>
          <p:nvPr/>
        </p:nvCxnSpPr>
        <p:spPr>
          <a:xfrm>
            <a:off x="7647136" y="2744924"/>
            <a:ext cx="597272" cy="18002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Terminator 7"/>
          <p:cNvSpPr/>
          <p:nvPr/>
        </p:nvSpPr>
        <p:spPr>
          <a:xfrm>
            <a:off x="7720032" y="3645024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58" name="ลูกศรเชื่อมต่อแบบตรง 24"/>
          <p:cNvCxnSpPr>
            <a:stCxn id="53" idx="2"/>
            <a:endCxn id="57" idx="0"/>
          </p:cNvCxnSpPr>
          <p:nvPr/>
        </p:nvCxnSpPr>
        <p:spPr>
          <a:xfrm rot="16200000" flipH="1">
            <a:off x="8144238" y="3529170"/>
            <a:ext cx="216024" cy="156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662656" y="2380818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NOK</a:t>
            </a:r>
            <a:endParaRPr lang="th-TH" sz="2000"/>
          </a:p>
        </p:txBody>
      </p:sp>
      <p:sp>
        <p:nvSpPr>
          <p:cNvPr id="61" name="TextBox 60"/>
          <p:cNvSpPr txBox="1"/>
          <p:nvPr/>
        </p:nvSpPr>
        <p:spPr>
          <a:xfrm>
            <a:off x="5940152" y="3429000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OK</a:t>
            </a:r>
            <a:endParaRPr lang="th-TH" sz="2000"/>
          </a:p>
        </p:txBody>
      </p:sp>
      <p:sp>
        <p:nvSpPr>
          <p:cNvPr id="83" name="Flowchart: Connector 82"/>
          <p:cNvSpPr/>
          <p:nvPr/>
        </p:nvSpPr>
        <p:spPr>
          <a:xfrm>
            <a:off x="6228184" y="1556792"/>
            <a:ext cx="504056" cy="476672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A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>
            <a:stCxn id="83" idx="4"/>
          </p:cNvCxnSpPr>
          <p:nvPr/>
        </p:nvCxnSpPr>
        <p:spPr>
          <a:xfrm rot="16200000" flipH="1">
            <a:off x="6360476" y="2153200"/>
            <a:ext cx="243408" cy="39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owchart: Terminator 7"/>
          <p:cNvSpPr/>
          <p:nvPr/>
        </p:nvSpPr>
        <p:spPr>
          <a:xfrm>
            <a:off x="5991840" y="5229200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88" name="ลูกศรเชื่อมต่อแบบตรง 24"/>
          <p:cNvCxnSpPr>
            <a:stCxn id="52" idx="2"/>
            <a:endCxn id="87" idx="0"/>
          </p:cNvCxnSpPr>
          <p:nvPr/>
        </p:nvCxnSpPr>
        <p:spPr>
          <a:xfrm rot="5400000">
            <a:off x="6315876" y="5013176"/>
            <a:ext cx="43204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หัวข้อเรียน</a:t>
            </a:r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3510"/>
          </a:xfrm>
        </p:spPr>
        <p:txBody>
          <a:bodyPr>
            <a:normAutofit/>
          </a:bodyPr>
          <a:lstStyle/>
          <a:p>
            <a:r>
              <a:rPr lang="en-US"/>
              <a:t>Introduction to Network Programming</a:t>
            </a:r>
          </a:p>
          <a:p>
            <a:r>
              <a:rPr lang="en-US"/>
              <a:t>Overview Java </a:t>
            </a:r>
          </a:p>
          <a:p>
            <a:r>
              <a:rPr lang="en-US"/>
              <a:t>Java I/O</a:t>
            </a:r>
          </a:p>
          <a:p>
            <a:r>
              <a:rPr lang="en-US"/>
              <a:t>Thread</a:t>
            </a:r>
          </a:p>
          <a:p>
            <a:r>
              <a:rPr lang="en-US"/>
              <a:t>Looking up IP address and Socket</a:t>
            </a:r>
          </a:p>
          <a:p>
            <a:r>
              <a:rPr lang="en-US"/>
              <a:t>Client  Applications (Web)</a:t>
            </a:r>
          </a:p>
          <a:p>
            <a:r>
              <a:rPr lang="en-US" err="1"/>
              <a:t>ServerSocket</a:t>
            </a:r>
            <a:endParaRPr lang="en-US"/>
          </a:p>
          <a:p>
            <a:r>
              <a:rPr lang="en-US"/>
              <a:t>Client/Server Applications (File Transfer)</a:t>
            </a:r>
          </a:p>
          <a:p>
            <a:r>
              <a:rPr lang="en-US"/>
              <a:t>UDP</a:t>
            </a:r>
          </a:p>
          <a:p>
            <a:pPr>
              <a:buNone/>
            </a:pPr>
            <a:endParaRPr lang="th-TH"/>
          </a:p>
        </p:txBody>
      </p:sp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Arguments</a:t>
            </a:r>
            <a:endParaRPr lang="th-TH"/>
          </a:p>
        </p:txBody>
      </p:sp>
      <p:pic>
        <p:nvPicPr>
          <p:cNvPr id="4" name="รูปภาพ 5" descr="testjavasrc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628800"/>
            <a:ext cx="8414563" cy="2357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รูปภาพ 4" descr="testjava.b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149080"/>
            <a:ext cx="4877164" cy="2479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0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(1)</a:t>
            </a:r>
            <a:endParaRPr lang="th-TH"/>
          </a:p>
        </p:txBody>
      </p:sp>
      <p:pic>
        <p:nvPicPr>
          <p:cNvPr id="21" name="Content Placeholder 20" descr="fileuploa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r="47031" b="86433"/>
          <a:stretch>
            <a:fillRect/>
          </a:stretch>
        </p:blipFill>
        <p:spPr>
          <a:xfrm>
            <a:off x="4788024" y="1556792"/>
            <a:ext cx="3672408" cy="91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Flowchart: Terminator 3"/>
          <p:cNvSpPr/>
          <p:nvPr/>
        </p:nvSpPr>
        <p:spPr>
          <a:xfrm>
            <a:off x="745416" y="1556792"/>
            <a:ext cx="1008112" cy="432048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97344" y="3861048"/>
            <a:ext cx="2304256" cy="4320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เปิด </a:t>
            </a:r>
            <a:r>
              <a:rPr lang="en-US" sz="1800" smtClean="0">
                <a:solidFill>
                  <a:schemeClr val="tx1"/>
                </a:solidFill>
              </a:rPr>
              <a:t>socket </a:t>
            </a:r>
            <a:r>
              <a:rPr lang="th-TH" sz="1800" smtClean="0">
                <a:solidFill>
                  <a:schemeClr val="tx1"/>
                </a:solidFill>
              </a:rPr>
              <a:t>ไปหา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107504" y="4509120"/>
            <a:ext cx="496855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สร้าง </a:t>
            </a:r>
            <a:r>
              <a:rPr lang="en-US" sz="1800" smtClean="0">
                <a:solidFill>
                  <a:schemeClr val="tx1"/>
                </a:solidFill>
              </a:rPr>
              <a:t>Object: BufferedReader, PrintWriter </a:t>
            </a:r>
            <a:r>
              <a:rPr lang="th-TH" sz="1800" smtClean="0">
                <a:solidFill>
                  <a:schemeClr val="tx1"/>
                </a:solidFill>
              </a:rPr>
              <a:t>จาก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2761640" y="3212976"/>
            <a:ext cx="172819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แสดงข้อความ </a:t>
            </a:r>
            <a:r>
              <a:rPr lang="en-US" sz="1800" smtClean="0">
                <a:solidFill>
                  <a:schemeClr val="tx1"/>
                </a:solidFill>
              </a:rPr>
              <a:t>error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35496" y="2276872"/>
            <a:ext cx="2438112" cy="1440160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ตรวจสอบแฟ้มข้อมูลที่จะ </a:t>
            </a:r>
            <a:r>
              <a:rPr lang="en-US" sz="1800" smtClean="0">
                <a:solidFill>
                  <a:schemeClr val="tx1"/>
                </a:solidFill>
              </a:rPr>
              <a:t>upload </a:t>
            </a:r>
            <a:r>
              <a:rPr lang="th-TH" sz="1800" smtClean="0">
                <a:solidFill>
                  <a:schemeClr val="tx1"/>
                </a:solidFill>
              </a:rPr>
              <a:t>ไป</a:t>
            </a:r>
            <a:r>
              <a:rPr lang="en-US" sz="1800" smtClean="0">
                <a:solidFill>
                  <a:schemeClr val="tx1"/>
                </a:solidFill>
              </a:rPr>
              <a:t>server ?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395536" y="6165304"/>
            <a:ext cx="208823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ส่งชื่อแฟ้มข้อมูลให้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8" idx="2"/>
            <a:endCxn id="5" idx="0"/>
          </p:cNvCxnSpPr>
          <p:nvPr/>
        </p:nvCxnSpPr>
        <p:spPr>
          <a:xfrm rot="5400000">
            <a:off x="1180004" y="3786500"/>
            <a:ext cx="144016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รูปร่าง 20"/>
          <p:cNvCxnSpPr>
            <a:stCxn id="8" idx="3"/>
            <a:endCxn id="7" idx="0"/>
          </p:cNvCxnSpPr>
          <p:nvPr/>
        </p:nvCxnSpPr>
        <p:spPr>
          <a:xfrm>
            <a:off x="2473608" y="2996952"/>
            <a:ext cx="1152128" cy="216024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Terminator 7"/>
          <p:cNvSpPr/>
          <p:nvPr/>
        </p:nvSpPr>
        <p:spPr>
          <a:xfrm>
            <a:off x="3081202" y="3861048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13" name="ลูกศรเชื่อมต่อแบบตรง 24"/>
          <p:cNvCxnSpPr>
            <a:stCxn id="7" idx="2"/>
            <a:endCxn id="12" idx="0"/>
          </p:cNvCxnSpPr>
          <p:nvPr/>
        </p:nvCxnSpPr>
        <p:spPr>
          <a:xfrm rot="5400000">
            <a:off x="3551491" y="3786803"/>
            <a:ext cx="144016" cy="44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95912" y="2668850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ไม่มีแฟ้มข้อมูล</a:t>
            </a:r>
            <a:endParaRPr lang="th-TH" sz="2000"/>
          </a:p>
        </p:txBody>
      </p:sp>
      <p:cxnSp>
        <p:nvCxnSpPr>
          <p:cNvPr id="15" name="Straight Arrow Connector 14"/>
          <p:cNvCxnSpPr>
            <a:stCxn id="4" idx="2"/>
            <a:endCxn id="8" idx="0"/>
          </p:cNvCxnSpPr>
          <p:nvPr/>
        </p:nvCxnSpPr>
        <p:spPr>
          <a:xfrm rot="16200000" flipH="1">
            <a:off x="1107996" y="2130316"/>
            <a:ext cx="288032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356121" y="3573016"/>
            <a:ext cx="1045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มีแฟ้มข้อมูล</a:t>
            </a:r>
            <a:endParaRPr lang="th-TH" sz="2000"/>
          </a:p>
        </p:txBody>
      </p:sp>
      <p:cxnSp>
        <p:nvCxnSpPr>
          <p:cNvPr id="18" name="Straight Arrow Connector 17"/>
          <p:cNvCxnSpPr>
            <a:stCxn id="5" idx="2"/>
          </p:cNvCxnSpPr>
          <p:nvPr/>
        </p:nvCxnSpPr>
        <p:spPr>
          <a:xfrm rot="16200000" flipH="1">
            <a:off x="1146540" y="4396028"/>
            <a:ext cx="216024" cy="101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683568" y="5589240"/>
            <a:ext cx="115212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Content Placeholder 20" descr="fileupload.png"/>
          <p:cNvPicPr>
            <a:picLocks noChangeAspect="1"/>
          </p:cNvPicPr>
          <p:nvPr/>
        </p:nvPicPr>
        <p:blipFill>
          <a:blip r:embed="rId2"/>
          <a:srcRect l="20253" t="46448" r="47031" b="48213"/>
          <a:stretch>
            <a:fillRect/>
          </a:stretch>
        </p:blipFill>
        <p:spPr>
          <a:xfrm>
            <a:off x="5148064" y="6132158"/>
            <a:ext cx="3384376" cy="537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" name="Content Placeholder 20" descr="fileupload.png"/>
          <p:cNvPicPr>
            <a:picLocks noChangeAspect="1"/>
          </p:cNvPicPr>
          <p:nvPr/>
        </p:nvPicPr>
        <p:blipFill>
          <a:blip r:embed="rId2"/>
          <a:srcRect l="21811" t="32610" b="53552"/>
          <a:stretch>
            <a:fillRect/>
          </a:stretch>
        </p:blipFill>
        <p:spPr>
          <a:xfrm>
            <a:off x="3563888" y="5073484"/>
            <a:ext cx="5505660" cy="947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" name="Content Placeholder 20" descr="fileupload.png"/>
          <p:cNvPicPr>
            <a:picLocks noChangeAspect="1"/>
          </p:cNvPicPr>
          <p:nvPr/>
        </p:nvPicPr>
        <p:blipFill>
          <a:blip r:embed="rId2"/>
          <a:srcRect l="20253" t="16017" r="17431" b="67131"/>
          <a:stretch>
            <a:fillRect/>
          </a:stretch>
        </p:blipFill>
        <p:spPr>
          <a:xfrm>
            <a:off x="4788024" y="2636912"/>
            <a:ext cx="4211960" cy="1107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Right Arrow 42"/>
          <p:cNvSpPr/>
          <p:nvPr/>
        </p:nvSpPr>
        <p:spPr>
          <a:xfrm>
            <a:off x="3203848" y="6237312"/>
            <a:ext cx="172819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44" name="Right Arrow 43"/>
          <p:cNvSpPr/>
          <p:nvPr/>
        </p:nvSpPr>
        <p:spPr>
          <a:xfrm>
            <a:off x="2113568" y="1628800"/>
            <a:ext cx="25202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47" name="Right Arrow 46"/>
          <p:cNvSpPr/>
          <p:nvPr/>
        </p:nvSpPr>
        <p:spPr>
          <a:xfrm>
            <a:off x="4283968" y="2852936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48" name="Right Arrow 47"/>
          <p:cNvSpPr/>
          <p:nvPr/>
        </p:nvSpPr>
        <p:spPr>
          <a:xfrm rot="1796557">
            <a:off x="5159051" y="4641347"/>
            <a:ext cx="43204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20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(2)</a:t>
            </a:r>
            <a:endParaRPr lang="th-TH"/>
          </a:p>
        </p:txBody>
      </p:sp>
      <p:sp>
        <p:nvSpPr>
          <p:cNvPr id="4" name="Flowchart: Process 3"/>
          <p:cNvSpPr/>
          <p:nvPr/>
        </p:nvSpPr>
        <p:spPr>
          <a:xfrm>
            <a:off x="313368" y="3789040"/>
            <a:ext cx="2016224" cy="936104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อ่านข้อมูลจากแฟ้มข้อมูลแล้ว</a:t>
            </a:r>
          </a:p>
          <a:p>
            <a:pPr algn="ctr"/>
            <a:r>
              <a:rPr lang="th-TH" sz="1800" smtClean="0">
                <a:solidFill>
                  <a:schemeClr val="tx1"/>
                </a:solidFill>
              </a:rPr>
              <a:t>ส่งข้อมูลนั้นไปให้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2257584" y="2132856"/>
            <a:ext cx="172819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แสดงข้อความ </a:t>
            </a:r>
            <a:r>
              <a:rPr lang="en-US" sz="1800" smtClean="0">
                <a:solidFill>
                  <a:schemeClr val="tx1"/>
                </a:solidFill>
              </a:rPr>
              <a:t>error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6" name="Flowchart: Decision 5"/>
          <p:cNvSpPr/>
          <p:nvPr/>
        </p:nvSpPr>
        <p:spPr>
          <a:xfrm>
            <a:off x="179512" y="1484784"/>
            <a:ext cx="2294096" cy="9361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อ่านคำตอบจาก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6" idx="2"/>
            <a:endCxn id="4" idx="0"/>
          </p:cNvCxnSpPr>
          <p:nvPr/>
        </p:nvCxnSpPr>
        <p:spPr>
          <a:xfrm rot="5400000">
            <a:off x="639944" y="3102424"/>
            <a:ext cx="1368152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รูปร่าง 20"/>
          <p:cNvCxnSpPr>
            <a:stCxn id="6" idx="3"/>
            <a:endCxn id="5" idx="0"/>
          </p:cNvCxnSpPr>
          <p:nvPr/>
        </p:nvCxnSpPr>
        <p:spPr>
          <a:xfrm>
            <a:off x="2473608" y="1952836"/>
            <a:ext cx="648072" cy="18002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Terminator 7"/>
          <p:cNvSpPr/>
          <p:nvPr/>
        </p:nvSpPr>
        <p:spPr>
          <a:xfrm>
            <a:off x="2597304" y="2852936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10" name="ลูกศรเชื่อมต่อแบบตรง 24"/>
          <p:cNvCxnSpPr>
            <a:stCxn id="5" idx="2"/>
            <a:endCxn id="9" idx="0"/>
          </p:cNvCxnSpPr>
          <p:nvPr/>
        </p:nvCxnSpPr>
        <p:spPr>
          <a:xfrm rot="16200000" flipH="1">
            <a:off x="3021510" y="2737082"/>
            <a:ext cx="216024" cy="156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39928" y="1588730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NOK</a:t>
            </a:r>
            <a:endParaRPr lang="th-TH" sz="2000"/>
          </a:p>
        </p:txBody>
      </p:sp>
      <p:sp>
        <p:nvSpPr>
          <p:cNvPr id="12" name="TextBox 11"/>
          <p:cNvSpPr txBox="1"/>
          <p:nvPr/>
        </p:nvSpPr>
        <p:spPr>
          <a:xfrm>
            <a:off x="817424" y="2393503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OK</a:t>
            </a:r>
            <a:endParaRPr lang="th-TH" sz="2000"/>
          </a:p>
        </p:txBody>
      </p:sp>
      <p:sp>
        <p:nvSpPr>
          <p:cNvPr id="14" name="Flowchart: Terminator 7"/>
          <p:cNvSpPr/>
          <p:nvPr/>
        </p:nvSpPr>
        <p:spPr>
          <a:xfrm>
            <a:off x="776784" y="6237312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15" name="ลูกศรเชื่อมต่อแบบตรง 24"/>
          <p:cNvCxnSpPr>
            <a:stCxn id="4" idx="2"/>
            <a:endCxn id="14" idx="0"/>
          </p:cNvCxnSpPr>
          <p:nvPr/>
        </p:nvCxnSpPr>
        <p:spPr>
          <a:xfrm rot="5400000">
            <a:off x="563078" y="5478910"/>
            <a:ext cx="1512168" cy="46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fileupload.png"/>
          <p:cNvPicPr>
            <a:picLocks noChangeAspect="1"/>
          </p:cNvPicPr>
          <p:nvPr/>
        </p:nvPicPr>
        <p:blipFill>
          <a:blip r:embed="rId2"/>
          <a:srcRect l="22554" t="51717" r="8663" b="10307"/>
          <a:stretch>
            <a:fillRect/>
          </a:stretch>
        </p:blipFill>
        <p:spPr>
          <a:xfrm>
            <a:off x="2771799" y="3356992"/>
            <a:ext cx="6033773" cy="324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0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Source Code : FileUpload.java</a:t>
            </a:r>
            <a:endParaRPr lang="th-TH"/>
          </a:p>
        </p:txBody>
      </p:sp>
      <p:pic>
        <p:nvPicPr>
          <p:cNvPr id="4" name="Content Placeholder 3" descr="fileuploa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043608" y="1124744"/>
            <a:ext cx="6912768" cy="5631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0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: Server (Upload)</a:t>
            </a:r>
            <a:endParaRPr lang="th-TH"/>
          </a:p>
        </p:txBody>
      </p:sp>
      <p:sp>
        <p:nvSpPr>
          <p:cNvPr id="34" name="Flowchart: Terminator 33"/>
          <p:cNvSpPr/>
          <p:nvPr/>
        </p:nvSpPr>
        <p:spPr>
          <a:xfrm>
            <a:off x="323528" y="1700808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35" name="Flowchart: Process 34"/>
          <p:cNvSpPr/>
          <p:nvPr/>
        </p:nvSpPr>
        <p:spPr>
          <a:xfrm>
            <a:off x="107504" y="2420888"/>
            <a:ext cx="495839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สร้าง </a:t>
            </a:r>
            <a:r>
              <a:rPr lang="en-US" sz="1800" smtClean="0">
                <a:solidFill>
                  <a:schemeClr val="tx1"/>
                </a:solidFill>
              </a:rPr>
              <a:t>Object: BufferedReader, PrintWriter </a:t>
            </a:r>
            <a:r>
              <a:rPr lang="th-TH" sz="1800" smtClean="0">
                <a:solidFill>
                  <a:schemeClr val="tx1"/>
                </a:solidFill>
              </a:rPr>
              <a:t>จาก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37" name="Flowchart: Process 36"/>
          <p:cNvSpPr/>
          <p:nvPr/>
        </p:nvSpPr>
        <p:spPr>
          <a:xfrm>
            <a:off x="107504" y="3140968"/>
            <a:ext cx="2592288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อ่านชื่อแฟ้มข้อมูลจาก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39" name="Flowchart: Process 38"/>
          <p:cNvSpPr/>
          <p:nvPr/>
        </p:nvSpPr>
        <p:spPr>
          <a:xfrm>
            <a:off x="107504" y="3861048"/>
            <a:ext cx="42484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สร้าง </a:t>
            </a:r>
            <a:r>
              <a:rPr lang="en-US" sz="2000" smtClean="0">
                <a:solidFill>
                  <a:schemeClr val="tx1"/>
                </a:solidFill>
              </a:rPr>
              <a:t>Object : File </a:t>
            </a:r>
            <a:r>
              <a:rPr lang="th-TH" sz="2000" smtClean="0">
                <a:solidFill>
                  <a:schemeClr val="tx1"/>
                </a:solidFill>
              </a:rPr>
              <a:t>ตามชื่อแฟ้มข้อมูลจาก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72" name="Diamond 71"/>
          <p:cNvSpPr/>
          <p:nvPr/>
        </p:nvSpPr>
        <p:spPr>
          <a:xfrm>
            <a:off x="35496" y="4581128"/>
            <a:ext cx="2160240" cy="108012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600" smtClean="0">
                <a:solidFill>
                  <a:schemeClr val="tx1"/>
                </a:solidFill>
              </a:rPr>
              <a:t>ตรวจสอบว่าแฟ้มข้อมูลมีอยู่ใน </a:t>
            </a:r>
            <a:r>
              <a:rPr lang="en-US" sz="1600" smtClean="0">
                <a:solidFill>
                  <a:schemeClr val="tx1"/>
                </a:solidFill>
              </a:rPr>
              <a:t>Server ?</a:t>
            </a:r>
            <a:endParaRPr lang="th-TH" sz="160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rot="5400000">
            <a:off x="828378" y="2276078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5400000">
            <a:off x="792374" y="2960154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>
            <a:off x="792374" y="3680234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5400000">
            <a:off x="934802" y="4400314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Process 88"/>
          <p:cNvSpPr/>
          <p:nvPr/>
        </p:nvSpPr>
        <p:spPr>
          <a:xfrm>
            <a:off x="1907704" y="5373216"/>
            <a:ext cx="316835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ส่งข้อความเตือนกับ </a:t>
            </a:r>
            <a:r>
              <a:rPr lang="en-US" sz="2000" smtClean="0">
                <a:solidFill>
                  <a:schemeClr val="tx1"/>
                </a:solidFill>
              </a:rPr>
              <a:t>Client (NOK)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90" name="Flowchart: Terminator 89"/>
          <p:cNvSpPr/>
          <p:nvPr/>
        </p:nvSpPr>
        <p:spPr>
          <a:xfrm>
            <a:off x="2843808" y="6072976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869112" y="6165304"/>
            <a:ext cx="504056" cy="504056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A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rot="16200000" flipH="1">
            <a:off x="861270" y="5905434"/>
            <a:ext cx="504056" cy="156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hape 93"/>
          <p:cNvCxnSpPr>
            <a:stCxn id="72" idx="3"/>
            <a:endCxn id="89" idx="0"/>
          </p:cNvCxnSpPr>
          <p:nvPr/>
        </p:nvCxnSpPr>
        <p:spPr>
          <a:xfrm>
            <a:off x="2195736" y="5121188"/>
            <a:ext cx="1296144" cy="252028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3312654" y="5912482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2987824" y="4005064"/>
            <a:ext cx="475252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Flowchart: Connector 96"/>
          <p:cNvSpPr/>
          <p:nvPr/>
        </p:nvSpPr>
        <p:spPr>
          <a:xfrm>
            <a:off x="6834728" y="1628800"/>
            <a:ext cx="504056" cy="504056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A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23728" y="4705980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มีแฟ้มข้อมูลอยู่</a:t>
            </a:r>
            <a:endParaRPr lang="th-TH" sz="2000"/>
          </a:p>
        </p:txBody>
      </p:sp>
      <p:sp>
        <p:nvSpPr>
          <p:cNvPr id="99" name="TextBox 98"/>
          <p:cNvSpPr txBox="1"/>
          <p:nvPr/>
        </p:nvSpPr>
        <p:spPr>
          <a:xfrm>
            <a:off x="1187624" y="5837202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ไม่มีแฟ้มข้อมูลอยู่</a:t>
            </a:r>
            <a:endParaRPr lang="th-TH" sz="2000"/>
          </a:p>
        </p:txBody>
      </p:sp>
      <p:sp>
        <p:nvSpPr>
          <p:cNvPr id="101" name="Flowchart: Process 100"/>
          <p:cNvSpPr/>
          <p:nvPr/>
        </p:nvSpPr>
        <p:spPr>
          <a:xfrm>
            <a:off x="5796136" y="2420888"/>
            <a:ext cx="2592288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ส่งข้อความ </a:t>
            </a:r>
            <a:r>
              <a:rPr lang="en-US" sz="2000" smtClean="0">
                <a:solidFill>
                  <a:schemeClr val="tx1"/>
                </a:solidFill>
              </a:rPr>
              <a:t>OK </a:t>
            </a:r>
            <a:r>
              <a:rPr lang="th-TH" sz="2000" smtClean="0">
                <a:solidFill>
                  <a:schemeClr val="tx1"/>
                </a:solidFill>
              </a:rPr>
              <a:t>ให้กับ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05" name="Flowchart: Process 104"/>
          <p:cNvSpPr/>
          <p:nvPr/>
        </p:nvSpPr>
        <p:spPr>
          <a:xfrm>
            <a:off x="5796136" y="3356992"/>
            <a:ext cx="2592288" cy="57606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ดึง </a:t>
            </a:r>
            <a:r>
              <a:rPr lang="en-US" sz="2000" err="1" smtClean="0">
                <a:solidFill>
                  <a:schemeClr val="tx1"/>
                </a:solidFill>
              </a:rPr>
              <a:t>FileOutputStream </a:t>
            </a:r>
            <a:r>
              <a:rPr lang="th-TH" sz="2000" smtClean="0">
                <a:solidFill>
                  <a:schemeClr val="tx1"/>
                </a:solidFill>
              </a:rPr>
              <a:t>ออกจากแฟ้มข้อมูล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06" name="Flowchart: Process 105"/>
          <p:cNvSpPr/>
          <p:nvPr/>
        </p:nvSpPr>
        <p:spPr>
          <a:xfrm>
            <a:off x="5796136" y="4437112"/>
            <a:ext cx="2592288" cy="57606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อ่านข้อมูลจาก </a:t>
            </a:r>
            <a:r>
              <a:rPr lang="en-US" sz="2000" smtClean="0">
                <a:solidFill>
                  <a:schemeClr val="tx1"/>
                </a:solidFill>
              </a:rPr>
              <a:t>Socket </a:t>
            </a:r>
            <a:r>
              <a:rPr lang="th-TH" sz="2000" smtClean="0">
                <a:solidFill>
                  <a:schemeClr val="tx1"/>
                </a:solidFill>
              </a:rPr>
              <a:t>แล้วเขียนข้อมูลลงไปในแฟ้มข้อมูล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07" name="Flowchart: Terminator 106"/>
          <p:cNvSpPr/>
          <p:nvPr/>
        </p:nvSpPr>
        <p:spPr>
          <a:xfrm>
            <a:off x="6413728" y="5445224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108" name="Straight Arrow Connector 107"/>
          <p:cNvCxnSpPr>
            <a:stCxn id="97" idx="4"/>
            <a:endCxn id="101" idx="0"/>
          </p:cNvCxnSpPr>
          <p:nvPr/>
        </p:nvCxnSpPr>
        <p:spPr>
          <a:xfrm rot="16200000" flipH="1">
            <a:off x="6945502" y="2274110"/>
            <a:ext cx="288032" cy="55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1" idx="2"/>
            <a:endCxn id="105" idx="0"/>
          </p:cNvCxnSpPr>
          <p:nvPr/>
        </p:nvCxnSpPr>
        <p:spPr>
          <a:xfrm rot="5400000">
            <a:off x="6804248" y="3068960"/>
            <a:ext cx="57606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5" idx="2"/>
            <a:endCxn id="106" idx="0"/>
          </p:cNvCxnSpPr>
          <p:nvPr/>
        </p:nvCxnSpPr>
        <p:spPr>
          <a:xfrm rot="5400000">
            <a:off x="6840252" y="4185084"/>
            <a:ext cx="504056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6" idx="2"/>
            <a:endCxn id="107" idx="0"/>
          </p:cNvCxnSpPr>
          <p:nvPr/>
        </p:nvCxnSpPr>
        <p:spPr>
          <a:xfrm rot="16200000" flipH="1">
            <a:off x="6879018" y="5226438"/>
            <a:ext cx="432048" cy="55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>
</file>

<file path=ppt/slides/slide20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(1)</a:t>
            </a:r>
            <a:endParaRPr lang="th-TH"/>
          </a:p>
        </p:txBody>
      </p:sp>
      <p:sp>
        <p:nvSpPr>
          <p:cNvPr id="4" name="Flowchart: Terminator 3"/>
          <p:cNvSpPr/>
          <p:nvPr/>
        </p:nvSpPr>
        <p:spPr>
          <a:xfrm>
            <a:off x="611560" y="1556792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323528" y="2204864"/>
            <a:ext cx="495839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สร้าง </a:t>
            </a:r>
            <a:r>
              <a:rPr lang="en-US" sz="1800" smtClean="0">
                <a:solidFill>
                  <a:schemeClr val="tx1"/>
                </a:solidFill>
              </a:rPr>
              <a:t>Object: BufferedReader, PrintWriter </a:t>
            </a:r>
            <a:r>
              <a:rPr lang="th-TH" sz="1800" smtClean="0">
                <a:solidFill>
                  <a:schemeClr val="tx1"/>
                </a:solidFill>
              </a:rPr>
              <a:t>จาก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395536" y="4653136"/>
            <a:ext cx="2592288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อ่านชื่อแฟ้มข้อมูลจาก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395536" y="5877272"/>
            <a:ext cx="42484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สร้าง </a:t>
            </a:r>
            <a:r>
              <a:rPr lang="en-US" sz="2000" smtClean="0">
                <a:solidFill>
                  <a:schemeClr val="tx1"/>
                </a:solidFill>
              </a:rPr>
              <a:t>Object : File </a:t>
            </a:r>
            <a:r>
              <a:rPr lang="th-TH" sz="2000" smtClean="0">
                <a:solidFill>
                  <a:schemeClr val="tx1"/>
                </a:solidFill>
              </a:rPr>
              <a:t>ตามชื่อแฟ้มข้อมูลจาก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080406" y="2096852"/>
            <a:ext cx="215230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144699" y="3608623"/>
            <a:ext cx="208743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756370" y="5445224"/>
            <a:ext cx="864096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fileserverupload.png"/>
          <p:cNvPicPr>
            <a:picLocks noChangeAspect="1"/>
          </p:cNvPicPr>
          <p:nvPr/>
        </p:nvPicPr>
        <p:blipFill>
          <a:blip r:embed="rId2"/>
          <a:srcRect l="6021" t="18850" r="73318" b="78817"/>
          <a:stretch>
            <a:fillRect/>
          </a:stretch>
        </p:blipFill>
        <p:spPr>
          <a:xfrm>
            <a:off x="5549632" y="1597432"/>
            <a:ext cx="2484274" cy="360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ight Arrow 21"/>
          <p:cNvSpPr/>
          <p:nvPr/>
        </p:nvSpPr>
        <p:spPr>
          <a:xfrm>
            <a:off x="2411760" y="1628800"/>
            <a:ext cx="28083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pic>
        <p:nvPicPr>
          <p:cNvPr id="23" name="Picture 22" descr="fileserverupload.png"/>
          <p:cNvPicPr>
            <a:picLocks noChangeAspect="1"/>
          </p:cNvPicPr>
          <p:nvPr/>
        </p:nvPicPr>
        <p:blipFill>
          <a:blip r:embed="rId2"/>
          <a:srcRect l="21703" t="22700" b="66800"/>
          <a:stretch>
            <a:fillRect/>
          </a:stretch>
        </p:blipFill>
        <p:spPr>
          <a:xfrm>
            <a:off x="1907704" y="2705553"/>
            <a:ext cx="7132641" cy="1227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ight Arrow 28"/>
          <p:cNvSpPr/>
          <p:nvPr/>
        </p:nvSpPr>
        <p:spPr>
          <a:xfrm rot="2113595">
            <a:off x="5342185" y="2343423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pic>
        <p:nvPicPr>
          <p:cNvPr id="34" name="Picture 33" descr="fileserverupload.png"/>
          <p:cNvPicPr>
            <a:picLocks noChangeAspect="1"/>
          </p:cNvPicPr>
          <p:nvPr/>
        </p:nvPicPr>
        <p:blipFill>
          <a:blip r:embed="rId2"/>
          <a:srcRect l="20500" t="33875" r="37729" b="63875"/>
          <a:stretch>
            <a:fillRect/>
          </a:stretch>
        </p:blipFill>
        <p:spPr>
          <a:xfrm>
            <a:off x="4223454" y="4653136"/>
            <a:ext cx="4669026" cy="322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Right Arrow 34"/>
          <p:cNvSpPr/>
          <p:nvPr/>
        </p:nvSpPr>
        <p:spPr>
          <a:xfrm>
            <a:off x="3131840" y="4693776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pic>
        <p:nvPicPr>
          <p:cNvPr id="36" name="Picture 35" descr="fileserverupload.png"/>
          <p:cNvPicPr>
            <a:picLocks noChangeAspect="1"/>
          </p:cNvPicPr>
          <p:nvPr/>
        </p:nvPicPr>
        <p:blipFill>
          <a:blip r:embed="rId2"/>
          <a:srcRect l="22990" t="35946" r="43202" b="62115"/>
          <a:stretch>
            <a:fillRect/>
          </a:stretch>
        </p:blipFill>
        <p:spPr>
          <a:xfrm>
            <a:off x="5220072" y="5879142"/>
            <a:ext cx="3672408" cy="286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Right Arrow 36"/>
          <p:cNvSpPr/>
          <p:nvPr/>
        </p:nvSpPr>
        <p:spPr>
          <a:xfrm>
            <a:off x="4757544" y="5887432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20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Chard to Code (2)</a:t>
            </a:r>
            <a:endParaRPr lang="th-TH"/>
          </a:p>
        </p:txBody>
      </p:sp>
      <p:sp>
        <p:nvSpPr>
          <p:cNvPr id="4" name="Diamond 3"/>
          <p:cNvSpPr/>
          <p:nvPr/>
        </p:nvSpPr>
        <p:spPr>
          <a:xfrm>
            <a:off x="35496" y="1772816"/>
            <a:ext cx="2160240" cy="108012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600" smtClean="0">
                <a:solidFill>
                  <a:schemeClr val="tx1"/>
                </a:solidFill>
              </a:rPr>
              <a:t>ตรวจสอบว่าแฟ้มข้อมูลมีอยู่ใน </a:t>
            </a:r>
            <a:r>
              <a:rPr lang="en-US" sz="1600" smtClean="0">
                <a:solidFill>
                  <a:schemeClr val="tx1"/>
                </a:solidFill>
              </a:rPr>
              <a:t>Server ?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1907704" y="2564904"/>
            <a:ext cx="316835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ส่งข้อความเตือนกับ </a:t>
            </a:r>
            <a:r>
              <a:rPr lang="en-US" sz="2000" smtClean="0">
                <a:solidFill>
                  <a:schemeClr val="tx1"/>
                </a:solidFill>
              </a:rPr>
              <a:t>Client (NOK)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2843808" y="3264664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16200000" flipH="1">
            <a:off x="750496" y="3207896"/>
            <a:ext cx="720080" cy="101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4" idx="3"/>
            <a:endCxn id="6" idx="0"/>
          </p:cNvCxnSpPr>
          <p:nvPr/>
        </p:nvCxnSpPr>
        <p:spPr>
          <a:xfrm>
            <a:off x="2195736" y="2312876"/>
            <a:ext cx="1296144" cy="252028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3312654" y="3104170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23728" y="1897668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มีแฟ้มข้อมูลอยู่</a:t>
            </a:r>
            <a:endParaRPr lang="th-TH" sz="2000"/>
          </a:p>
        </p:txBody>
      </p:sp>
      <p:sp>
        <p:nvSpPr>
          <p:cNvPr id="13" name="TextBox 12"/>
          <p:cNvSpPr txBox="1"/>
          <p:nvPr/>
        </p:nvSpPr>
        <p:spPr>
          <a:xfrm>
            <a:off x="1122370" y="3212976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ไม่มีแฟ้มข้อมูลอยู่</a:t>
            </a:r>
            <a:endParaRPr lang="th-TH" sz="2000"/>
          </a:p>
        </p:txBody>
      </p:sp>
      <p:sp>
        <p:nvSpPr>
          <p:cNvPr id="14" name="Flowchart: Process 13"/>
          <p:cNvSpPr/>
          <p:nvPr/>
        </p:nvSpPr>
        <p:spPr>
          <a:xfrm>
            <a:off x="107504" y="3573016"/>
            <a:ext cx="2592288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ส่งข้อความ </a:t>
            </a:r>
            <a:r>
              <a:rPr lang="en-US" sz="2000" smtClean="0">
                <a:solidFill>
                  <a:schemeClr val="tx1"/>
                </a:solidFill>
              </a:rPr>
              <a:t>OK </a:t>
            </a:r>
            <a:r>
              <a:rPr lang="th-TH" sz="2000" smtClean="0">
                <a:solidFill>
                  <a:schemeClr val="tx1"/>
                </a:solidFill>
              </a:rPr>
              <a:t>ให้กับ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5" name="Flowchart: Process 14"/>
          <p:cNvSpPr/>
          <p:nvPr/>
        </p:nvSpPr>
        <p:spPr>
          <a:xfrm>
            <a:off x="107504" y="4149080"/>
            <a:ext cx="2592288" cy="57606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ดึง </a:t>
            </a:r>
            <a:r>
              <a:rPr lang="en-US" sz="2000" err="1" smtClean="0">
                <a:solidFill>
                  <a:schemeClr val="tx1"/>
                </a:solidFill>
              </a:rPr>
              <a:t>FileOutputStream </a:t>
            </a:r>
            <a:r>
              <a:rPr lang="th-TH" sz="2000" smtClean="0">
                <a:solidFill>
                  <a:schemeClr val="tx1"/>
                </a:solidFill>
              </a:rPr>
              <a:t>ออกจากแฟ้มข้อมูล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4" idx="2"/>
            <a:endCxn id="15" idx="0"/>
          </p:cNvCxnSpPr>
          <p:nvPr/>
        </p:nvCxnSpPr>
        <p:spPr>
          <a:xfrm rot="5400000">
            <a:off x="1295636" y="4041068"/>
            <a:ext cx="21602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fileserverupload.png"/>
          <p:cNvPicPr>
            <a:picLocks noChangeAspect="1"/>
          </p:cNvPicPr>
          <p:nvPr/>
        </p:nvPicPr>
        <p:blipFill>
          <a:blip r:embed="rId2"/>
          <a:srcRect l="20356" t="37973" r="44610" b="56300"/>
          <a:stretch>
            <a:fillRect/>
          </a:stretch>
        </p:blipFill>
        <p:spPr>
          <a:xfrm>
            <a:off x="5188869" y="2132856"/>
            <a:ext cx="3775619" cy="792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22" descr="fileserverupload.png"/>
          <p:cNvPicPr>
            <a:picLocks noChangeAspect="1"/>
          </p:cNvPicPr>
          <p:nvPr/>
        </p:nvPicPr>
        <p:blipFill>
          <a:blip r:embed="rId2"/>
          <a:srcRect l="21703" t="43258" r="10924" b="34250"/>
          <a:stretch>
            <a:fillRect/>
          </a:stretch>
        </p:blipFill>
        <p:spPr>
          <a:xfrm>
            <a:off x="2843808" y="3861048"/>
            <a:ext cx="6192688" cy="2838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Flowchart: Process 24"/>
          <p:cNvSpPr/>
          <p:nvPr/>
        </p:nvSpPr>
        <p:spPr>
          <a:xfrm>
            <a:off x="107504" y="5013176"/>
            <a:ext cx="2592288" cy="57606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อ่านข้อมูลจาก </a:t>
            </a:r>
            <a:r>
              <a:rPr lang="en-US" sz="2000" smtClean="0">
                <a:solidFill>
                  <a:schemeClr val="tx1"/>
                </a:solidFill>
              </a:rPr>
              <a:t>Socket </a:t>
            </a:r>
            <a:r>
              <a:rPr lang="th-TH" sz="2000" smtClean="0">
                <a:solidFill>
                  <a:schemeClr val="tx1"/>
                </a:solidFill>
              </a:rPr>
              <a:t>แล้วเขียนข้อมูลลงไปในแฟ้มข้อมูล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5" idx="2"/>
            <a:endCxn id="25" idx="0"/>
          </p:cNvCxnSpPr>
          <p:nvPr/>
        </p:nvCxnSpPr>
        <p:spPr>
          <a:xfrm rot="5400000">
            <a:off x="1259632" y="4869160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2"/>
          </p:cNvCxnSpPr>
          <p:nvPr/>
        </p:nvCxnSpPr>
        <p:spPr>
          <a:xfrm rot="16200000" flipH="1">
            <a:off x="1190386" y="5802502"/>
            <a:ext cx="432048" cy="55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83568" y="6021288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/>
</p:sld>
</file>

<file path=ppt/slides/slide20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Source Code : FileServerUpload.java</a:t>
            </a:r>
            <a:endParaRPr lang="th-TH"/>
          </a:p>
        </p:txBody>
      </p:sp>
      <p:pic>
        <p:nvPicPr>
          <p:cNvPr id="4" name="Content Placeholder 3" descr="fileserveruploa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b="24183"/>
          <a:stretch>
            <a:fillRect/>
          </a:stretch>
        </p:blipFill>
        <p:spPr>
          <a:xfrm>
            <a:off x="144016" y="1556791"/>
            <a:ext cx="6012160" cy="5184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3" descr="fileserverupload.png"/>
          <p:cNvPicPr>
            <a:picLocks noChangeAspect="1"/>
          </p:cNvPicPr>
          <p:nvPr/>
        </p:nvPicPr>
        <p:blipFill>
          <a:blip r:embed="rId2"/>
          <a:srcRect t="75097" r="12623"/>
          <a:stretch>
            <a:fillRect/>
          </a:stretch>
        </p:blipFill>
        <p:spPr>
          <a:xfrm>
            <a:off x="4355976" y="1546747"/>
            <a:ext cx="4752528" cy="1738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0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 </a:t>
            </a:r>
            <a:r>
              <a:rPr lang="en-US" smtClean="0"/>
              <a:t>Download </a:t>
            </a:r>
            <a:r>
              <a:rPr lang="th-TH" smtClean="0"/>
              <a:t>แฟ้มข้อมูลจาก</a:t>
            </a:r>
            <a:r>
              <a:rPr lang="en-US" smtClean="0"/>
              <a:t> Server</a:t>
            </a:r>
            <a:endParaRPr lang="th-TH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7704" y="2073027"/>
            <a:ext cx="923925" cy="923925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6176" y="1988840"/>
            <a:ext cx="666750" cy="97155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6" name="TextBox 5"/>
          <p:cNvSpPr txBox="1"/>
          <p:nvPr/>
        </p:nvSpPr>
        <p:spPr>
          <a:xfrm>
            <a:off x="1835696" y="1537628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Client</a:t>
            </a:r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724128" y="1556792"/>
            <a:ext cx="2001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Server:5678</a:t>
            </a:r>
            <a:endParaRPr lang="th-TH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827584" y="4725144"/>
            <a:ext cx="33123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4860032" y="4725144"/>
            <a:ext cx="33123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83768" y="3212976"/>
            <a:ext cx="4032448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15816" y="2852936"/>
            <a:ext cx="3147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เปิด </a:t>
            </a:r>
            <a:r>
              <a:rPr lang="en-US" smtClean="0"/>
              <a:t>socket </a:t>
            </a:r>
            <a:r>
              <a:rPr lang="th-TH" smtClean="0"/>
              <a:t>ไปหา </a:t>
            </a:r>
            <a:r>
              <a:rPr lang="en-US" smtClean="0"/>
              <a:t>server</a:t>
            </a:r>
            <a:endParaRPr lang="th-TH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483768" y="3861048"/>
            <a:ext cx="4032448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43624" y="3553852"/>
            <a:ext cx="177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ส่งชื่อแฟ้มข้อมูล</a:t>
            </a:r>
            <a:endParaRPr lang="th-TH"/>
          </a:p>
        </p:txBody>
      </p:sp>
      <p:sp>
        <p:nvSpPr>
          <p:cNvPr id="18" name="TextBox 17"/>
          <p:cNvSpPr txBox="1"/>
          <p:nvPr/>
        </p:nvSpPr>
        <p:spPr>
          <a:xfrm>
            <a:off x="6539968" y="4149080"/>
            <a:ext cx="2218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ตรวจสอบแฟ้มข้อมูล</a:t>
            </a:r>
            <a:endParaRPr lang="th-TH"/>
          </a:p>
        </p:txBody>
      </p:sp>
      <p:cxnSp>
        <p:nvCxnSpPr>
          <p:cNvPr id="19" name="Straight Arrow Connector 18"/>
          <p:cNvCxnSpPr/>
          <p:nvPr/>
        </p:nvCxnSpPr>
        <p:spPr>
          <a:xfrm rot="10800000" flipV="1">
            <a:off x="2483769" y="4725142"/>
            <a:ext cx="4032453" cy="2880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594434" y="4437112"/>
            <a:ext cx="1553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OK, NOK</a:t>
            </a:r>
            <a:endParaRPr lang="th-TH"/>
          </a:p>
        </p:txBody>
      </p:sp>
      <p:sp>
        <p:nvSpPr>
          <p:cNvPr id="24" name="TextBox 23"/>
          <p:cNvSpPr txBox="1"/>
          <p:nvPr/>
        </p:nvSpPr>
        <p:spPr>
          <a:xfrm>
            <a:off x="3979409" y="5138028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ส่งข้อมูล</a:t>
            </a:r>
            <a:endParaRPr lang="th-TH"/>
          </a:p>
        </p:txBody>
      </p:sp>
      <p:sp>
        <p:nvSpPr>
          <p:cNvPr id="25" name="TextBox 24"/>
          <p:cNvSpPr txBox="1"/>
          <p:nvPr/>
        </p:nvSpPr>
        <p:spPr>
          <a:xfrm>
            <a:off x="827584" y="5714092"/>
            <a:ext cx="16642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mtClean="0"/>
              <a:t>บันทึกข้อมูลลง</a:t>
            </a:r>
          </a:p>
          <a:p>
            <a:r>
              <a:rPr lang="th-TH" smtClean="0"/>
              <a:t>แฟ้มข้อมูล</a:t>
            </a:r>
            <a:endParaRPr lang="th-TH"/>
          </a:p>
        </p:txBody>
      </p:sp>
      <p:cxnSp>
        <p:nvCxnSpPr>
          <p:cNvPr id="20" name="Straight Arrow Connector 19"/>
          <p:cNvCxnSpPr/>
          <p:nvPr/>
        </p:nvCxnSpPr>
        <p:spPr>
          <a:xfrm rot="10800000" flipV="1">
            <a:off x="2483769" y="5445221"/>
            <a:ext cx="4032453" cy="28803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>
</file>

<file path=ppt/slides/slide20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: Client (Download)</a:t>
            </a:r>
            <a:endParaRPr lang="th-TH"/>
          </a:p>
        </p:txBody>
      </p:sp>
      <p:sp>
        <p:nvSpPr>
          <p:cNvPr id="4" name="Flowchart: Terminator 3"/>
          <p:cNvSpPr/>
          <p:nvPr/>
        </p:nvSpPr>
        <p:spPr>
          <a:xfrm>
            <a:off x="1043608" y="1556792"/>
            <a:ext cx="1008112" cy="432048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395536" y="2276872"/>
            <a:ext cx="2304256" cy="4320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เปิด </a:t>
            </a:r>
            <a:r>
              <a:rPr lang="en-US" sz="1800" smtClean="0">
                <a:solidFill>
                  <a:schemeClr val="tx1"/>
                </a:solidFill>
              </a:rPr>
              <a:t>socket </a:t>
            </a:r>
            <a:r>
              <a:rPr lang="th-TH" sz="1800" smtClean="0">
                <a:solidFill>
                  <a:schemeClr val="tx1"/>
                </a:solidFill>
              </a:rPr>
              <a:t>ไปหา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107504" y="2996952"/>
            <a:ext cx="496855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สร้าง </a:t>
            </a:r>
            <a:r>
              <a:rPr lang="en-US" sz="1800" smtClean="0">
                <a:solidFill>
                  <a:schemeClr val="tx1"/>
                </a:solidFill>
              </a:rPr>
              <a:t>Object: BufferedReader, PrintWriter </a:t>
            </a:r>
            <a:r>
              <a:rPr lang="th-TH" sz="1800" smtClean="0">
                <a:solidFill>
                  <a:schemeClr val="tx1"/>
                </a:solidFill>
              </a:rPr>
              <a:t>จาก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9" name="Flowchart: Process 8"/>
          <p:cNvSpPr/>
          <p:nvPr/>
        </p:nvSpPr>
        <p:spPr>
          <a:xfrm>
            <a:off x="395536" y="3716238"/>
            <a:ext cx="208823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ส่งชื่อแฟ้มข้อมูลให้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4" idx="2"/>
          </p:cNvCxnSpPr>
          <p:nvPr/>
        </p:nvCxnSpPr>
        <p:spPr>
          <a:xfrm rot="16200000" flipH="1">
            <a:off x="1406188" y="2130316"/>
            <a:ext cx="288032" cy="508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Connector 37"/>
          <p:cNvSpPr/>
          <p:nvPr/>
        </p:nvSpPr>
        <p:spPr>
          <a:xfrm>
            <a:off x="1300110" y="4392488"/>
            <a:ext cx="504056" cy="476672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A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5" idx="2"/>
          </p:cNvCxnSpPr>
          <p:nvPr/>
        </p:nvCxnSpPr>
        <p:spPr>
          <a:xfrm rot="5400000">
            <a:off x="1403648" y="2852936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>
            <a:off x="1440446" y="3608226"/>
            <a:ext cx="21602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>
            <a:off x="1438858" y="4327512"/>
            <a:ext cx="21602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2803168" y="4005064"/>
            <a:ext cx="4752528" cy="0"/>
          </a:xfrm>
          <a:prstGeom prst="line">
            <a:avLst/>
          </a:prstGeom>
          <a:ln w="38100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lowchart: Process 51"/>
          <p:cNvSpPr/>
          <p:nvPr/>
        </p:nvSpPr>
        <p:spPr>
          <a:xfrm>
            <a:off x="5271760" y="4149080"/>
            <a:ext cx="2520280" cy="64807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อ่านข้อมูลจาก </a:t>
            </a:r>
            <a:r>
              <a:rPr lang="en-US" sz="1800" smtClean="0">
                <a:solidFill>
                  <a:schemeClr val="tx1"/>
                </a:solidFill>
              </a:rPr>
              <a:t>Server </a:t>
            </a:r>
            <a:r>
              <a:rPr lang="th-TH" sz="1800" smtClean="0">
                <a:solidFill>
                  <a:schemeClr val="tx1"/>
                </a:solidFill>
              </a:rPr>
              <a:t>แล้ว</a:t>
            </a:r>
          </a:p>
          <a:p>
            <a:pPr algn="ctr"/>
            <a:r>
              <a:rPr lang="th-TH" sz="1800" smtClean="0">
                <a:solidFill>
                  <a:schemeClr val="tx1"/>
                </a:solidFill>
              </a:rPr>
              <a:t>บันทึกข้อมูลนั้นไปให้ลงในแฟ้มข้อมูล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53" name="Flowchart: Process 52"/>
          <p:cNvSpPr/>
          <p:nvPr/>
        </p:nvSpPr>
        <p:spPr>
          <a:xfrm>
            <a:off x="7380312" y="2924944"/>
            <a:ext cx="172819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แสดงข้อความ </a:t>
            </a:r>
            <a:r>
              <a:rPr lang="en-US" sz="1800" smtClean="0">
                <a:solidFill>
                  <a:schemeClr val="tx1"/>
                </a:solidFill>
              </a:rPr>
              <a:t>error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54" name="Flowchart: Decision 53"/>
          <p:cNvSpPr/>
          <p:nvPr/>
        </p:nvSpPr>
        <p:spPr>
          <a:xfrm>
            <a:off x="5364088" y="2276872"/>
            <a:ext cx="2294096" cy="9361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อ่านคำตอบจาก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54" idx="2"/>
            <a:endCxn id="52" idx="0"/>
          </p:cNvCxnSpPr>
          <p:nvPr/>
        </p:nvCxnSpPr>
        <p:spPr>
          <a:xfrm rot="16200000" flipH="1">
            <a:off x="6053466" y="3670646"/>
            <a:ext cx="936104" cy="207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รูปร่าง 20"/>
          <p:cNvCxnSpPr>
            <a:stCxn id="54" idx="3"/>
            <a:endCxn id="53" idx="0"/>
          </p:cNvCxnSpPr>
          <p:nvPr/>
        </p:nvCxnSpPr>
        <p:spPr>
          <a:xfrm>
            <a:off x="7658184" y="2744924"/>
            <a:ext cx="586224" cy="18002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Terminator 7"/>
          <p:cNvSpPr/>
          <p:nvPr/>
        </p:nvSpPr>
        <p:spPr>
          <a:xfrm>
            <a:off x="7720032" y="3645024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58" name="ลูกศรเชื่อมต่อแบบตรง 24"/>
          <p:cNvCxnSpPr>
            <a:stCxn id="53" idx="2"/>
            <a:endCxn id="57" idx="0"/>
          </p:cNvCxnSpPr>
          <p:nvPr/>
        </p:nvCxnSpPr>
        <p:spPr>
          <a:xfrm rot="16200000" flipH="1">
            <a:off x="8144238" y="3529170"/>
            <a:ext cx="216024" cy="156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662656" y="2380818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NOK</a:t>
            </a:r>
            <a:endParaRPr lang="th-TH" sz="2000"/>
          </a:p>
        </p:txBody>
      </p:sp>
      <p:sp>
        <p:nvSpPr>
          <p:cNvPr id="61" name="TextBox 60"/>
          <p:cNvSpPr txBox="1"/>
          <p:nvPr/>
        </p:nvSpPr>
        <p:spPr>
          <a:xfrm>
            <a:off x="5940152" y="3429000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OK</a:t>
            </a:r>
            <a:endParaRPr lang="th-TH" sz="2000"/>
          </a:p>
        </p:txBody>
      </p:sp>
      <p:sp>
        <p:nvSpPr>
          <p:cNvPr id="83" name="Flowchart: Connector 82"/>
          <p:cNvSpPr/>
          <p:nvPr/>
        </p:nvSpPr>
        <p:spPr>
          <a:xfrm>
            <a:off x="6228184" y="1556792"/>
            <a:ext cx="504056" cy="476672"/>
          </a:xfrm>
          <a:prstGeom prst="flowChartConnec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A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>
            <a:stCxn id="83" idx="4"/>
          </p:cNvCxnSpPr>
          <p:nvPr/>
        </p:nvCxnSpPr>
        <p:spPr>
          <a:xfrm rot="16200000" flipH="1">
            <a:off x="6360476" y="2153200"/>
            <a:ext cx="243408" cy="39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lowchart: Terminator 7"/>
          <p:cNvSpPr/>
          <p:nvPr/>
        </p:nvSpPr>
        <p:spPr>
          <a:xfrm>
            <a:off x="5991840" y="5229200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88" name="ลูกศรเชื่อมต่อแบบตรง 24"/>
          <p:cNvCxnSpPr>
            <a:stCxn id="52" idx="2"/>
            <a:endCxn id="87" idx="0"/>
          </p:cNvCxnSpPr>
          <p:nvPr/>
        </p:nvCxnSpPr>
        <p:spPr>
          <a:xfrm rot="5400000">
            <a:off x="6315876" y="5013176"/>
            <a:ext cx="43204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>
</file>

<file path=ppt/slides/slide20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(1)</a:t>
            </a:r>
            <a:endParaRPr lang="th-TH"/>
          </a:p>
        </p:txBody>
      </p:sp>
      <p:sp>
        <p:nvSpPr>
          <p:cNvPr id="4" name="Flowchart: Terminator 3"/>
          <p:cNvSpPr/>
          <p:nvPr/>
        </p:nvSpPr>
        <p:spPr>
          <a:xfrm>
            <a:off x="1043608" y="1844824"/>
            <a:ext cx="1008112" cy="432048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395536" y="2996952"/>
            <a:ext cx="2304256" cy="432048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เปิด </a:t>
            </a:r>
            <a:r>
              <a:rPr lang="en-US" sz="1800" smtClean="0">
                <a:solidFill>
                  <a:schemeClr val="tx1"/>
                </a:solidFill>
              </a:rPr>
              <a:t>socket </a:t>
            </a:r>
            <a:r>
              <a:rPr lang="th-TH" sz="1800" smtClean="0">
                <a:solidFill>
                  <a:schemeClr val="tx1"/>
                </a:solidFill>
              </a:rPr>
              <a:t>ไปหา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107504" y="3717032"/>
            <a:ext cx="496855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สร้าง </a:t>
            </a:r>
            <a:r>
              <a:rPr lang="en-US" sz="1800" smtClean="0">
                <a:solidFill>
                  <a:schemeClr val="tx1"/>
                </a:solidFill>
              </a:rPr>
              <a:t>Object: BufferedReader, PrintWriter </a:t>
            </a:r>
            <a:r>
              <a:rPr lang="th-TH" sz="1800" smtClean="0">
                <a:solidFill>
                  <a:schemeClr val="tx1"/>
                </a:solidFill>
              </a:rPr>
              <a:t>จาก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395536" y="5733256"/>
            <a:ext cx="208823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ส่งชื่อแฟ้มข้อมูลให้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 rot="5400000">
            <a:off x="1187624" y="2636912"/>
            <a:ext cx="72008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1403648" y="3572222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791580" y="4977172"/>
            <a:ext cx="151216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download.png"/>
          <p:cNvPicPr>
            <a:picLocks noChangeAspect="1"/>
          </p:cNvPicPr>
          <p:nvPr/>
        </p:nvPicPr>
        <p:blipFill>
          <a:blip r:embed="rId2"/>
          <a:srcRect r="46832" b="84975"/>
          <a:stretch>
            <a:fillRect/>
          </a:stretch>
        </p:blipFill>
        <p:spPr>
          <a:xfrm>
            <a:off x="3851920" y="1628800"/>
            <a:ext cx="4544710" cy="1008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download.png"/>
          <p:cNvPicPr>
            <a:picLocks noChangeAspect="1"/>
          </p:cNvPicPr>
          <p:nvPr/>
        </p:nvPicPr>
        <p:blipFill>
          <a:blip r:embed="rId2"/>
          <a:srcRect l="22548" t="17716" r="27827" b="79210"/>
          <a:stretch>
            <a:fillRect/>
          </a:stretch>
        </p:blipFill>
        <p:spPr>
          <a:xfrm>
            <a:off x="3923928" y="3140968"/>
            <a:ext cx="4896544" cy="2381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download.png"/>
          <p:cNvPicPr>
            <a:picLocks noChangeAspect="1"/>
          </p:cNvPicPr>
          <p:nvPr/>
        </p:nvPicPr>
        <p:blipFill>
          <a:blip r:embed="rId2"/>
          <a:srcRect l="22548" t="20406" b="63452"/>
          <a:stretch>
            <a:fillRect/>
          </a:stretch>
        </p:blipFill>
        <p:spPr>
          <a:xfrm>
            <a:off x="2483768" y="4365104"/>
            <a:ext cx="6602698" cy="1080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download.png"/>
          <p:cNvPicPr>
            <a:picLocks noChangeAspect="1"/>
          </p:cNvPicPr>
          <p:nvPr/>
        </p:nvPicPr>
        <p:blipFill>
          <a:blip r:embed="rId2"/>
          <a:srcRect l="22548" t="37893" r="51056" b="54709"/>
          <a:stretch>
            <a:fillRect/>
          </a:stretch>
        </p:blipFill>
        <p:spPr>
          <a:xfrm>
            <a:off x="3995936" y="5628124"/>
            <a:ext cx="3096344" cy="6811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Right Arrow 16"/>
          <p:cNvSpPr/>
          <p:nvPr/>
        </p:nvSpPr>
        <p:spPr>
          <a:xfrm rot="2595210">
            <a:off x="5192960" y="3868388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0" name="Right Arrow 19"/>
          <p:cNvSpPr/>
          <p:nvPr/>
        </p:nvSpPr>
        <p:spPr>
          <a:xfrm>
            <a:off x="2483768" y="1844824"/>
            <a:ext cx="108012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1" name="Right Arrow 20"/>
          <p:cNvSpPr/>
          <p:nvPr/>
        </p:nvSpPr>
        <p:spPr>
          <a:xfrm>
            <a:off x="2915816" y="3068960"/>
            <a:ext cx="792088" cy="32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22" name="Right Arrow 21"/>
          <p:cNvSpPr/>
          <p:nvPr/>
        </p:nvSpPr>
        <p:spPr>
          <a:xfrm>
            <a:off x="2843808" y="5815424"/>
            <a:ext cx="792088" cy="3295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 Conversion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เนื่องจากการรับ </a:t>
            </a:r>
            <a:r>
              <a:rPr lang="en-US"/>
              <a:t>argument </a:t>
            </a:r>
            <a:r>
              <a:rPr lang="th-TH"/>
              <a:t>จาก </a:t>
            </a:r>
            <a:r>
              <a:rPr lang="en-US"/>
              <a:t>command line </a:t>
            </a:r>
            <a:r>
              <a:rPr lang="th-TH"/>
              <a:t>นั้นจะอยู่ในรูป </a:t>
            </a:r>
            <a:r>
              <a:rPr lang="en-US"/>
              <a:t>String </a:t>
            </a:r>
            <a:endParaRPr lang="th-TH"/>
          </a:p>
          <a:p>
            <a:r>
              <a:rPr lang="th-TH"/>
              <a:t>ดังนั้นถ้าอยากรับค่าที่เป็นตัวเลขเพื่อใช้ในการคำนวณจะต้องแปลง </a:t>
            </a:r>
            <a:r>
              <a:rPr lang="en-US"/>
              <a:t>String </a:t>
            </a:r>
            <a:r>
              <a:rPr lang="th-TH"/>
              <a:t>เป็น </a:t>
            </a:r>
            <a:r>
              <a:rPr lang="en-US"/>
              <a:t>data type </a:t>
            </a:r>
            <a:r>
              <a:rPr lang="th-TH"/>
              <a:t>ที่เป็นตัวเลข สามารถเรียกใช้จาก </a:t>
            </a:r>
            <a:r>
              <a:rPr lang="en-US"/>
              <a:t>static class </a:t>
            </a:r>
            <a:r>
              <a:rPr lang="th-TH"/>
              <a:t>ต่างๆ ต่อไปนี้เช่น</a:t>
            </a:r>
          </a:p>
          <a:p>
            <a:pPr lvl="1"/>
            <a:r>
              <a:rPr lang="en-US" b="1" err="1"/>
              <a:t>Integer.parseInt</a:t>
            </a:r>
            <a:r>
              <a:rPr lang="en-US"/>
              <a:t>(String   intValue)</a:t>
            </a:r>
          </a:p>
          <a:p>
            <a:pPr lvl="1"/>
            <a:r>
              <a:rPr lang="en-US" b="1" err="1"/>
              <a:t>Float.parseFloat(</a:t>
            </a:r>
            <a:r>
              <a:rPr lang="en-US"/>
              <a:t>String   floatValue)</a:t>
            </a:r>
          </a:p>
          <a:p>
            <a:pPr lvl="1"/>
            <a:r>
              <a:rPr lang="en-US" b="1" err="1"/>
              <a:t>Double.parseDouble</a:t>
            </a:r>
            <a:r>
              <a:rPr lang="en-US"/>
              <a:t>(String   doubleValue)</a:t>
            </a:r>
            <a:endParaRPr lang="th-TH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2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(2)</a:t>
            </a:r>
            <a:endParaRPr lang="th-TH"/>
          </a:p>
        </p:txBody>
      </p:sp>
      <p:sp>
        <p:nvSpPr>
          <p:cNvPr id="4" name="Flowchart: Process 3"/>
          <p:cNvSpPr/>
          <p:nvPr/>
        </p:nvSpPr>
        <p:spPr>
          <a:xfrm>
            <a:off x="107504" y="3429000"/>
            <a:ext cx="2520280" cy="648072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อ่านข้อมูลจาก </a:t>
            </a:r>
            <a:r>
              <a:rPr lang="en-US" sz="1800" smtClean="0">
                <a:solidFill>
                  <a:schemeClr val="tx1"/>
                </a:solidFill>
              </a:rPr>
              <a:t>Server </a:t>
            </a:r>
            <a:r>
              <a:rPr lang="th-TH" sz="1800" smtClean="0">
                <a:solidFill>
                  <a:schemeClr val="tx1"/>
                </a:solidFill>
              </a:rPr>
              <a:t>แล้ว</a:t>
            </a:r>
          </a:p>
          <a:p>
            <a:pPr algn="ctr"/>
            <a:r>
              <a:rPr lang="th-TH" sz="1800" smtClean="0">
                <a:solidFill>
                  <a:schemeClr val="tx1"/>
                </a:solidFill>
              </a:rPr>
              <a:t>บันทึกข้อมูลนั้นไปให้ลงในแฟ้มข้อมูล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2216056" y="2204864"/>
            <a:ext cx="1728192" cy="5040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แสดงข้อความ </a:t>
            </a:r>
            <a:r>
              <a:rPr lang="en-US" sz="1800" smtClean="0">
                <a:solidFill>
                  <a:schemeClr val="tx1"/>
                </a:solidFill>
              </a:rPr>
              <a:t>error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6" name="Flowchart: Decision 5"/>
          <p:cNvSpPr/>
          <p:nvPr/>
        </p:nvSpPr>
        <p:spPr>
          <a:xfrm>
            <a:off x="199832" y="1556792"/>
            <a:ext cx="2294096" cy="93610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อ่านคำตอบจาก </a:t>
            </a:r>
            <a:r>
              <a:rPr lang="en-US" sz="1800" smtClean="0">
                <a:solidFill>
                  <a:schemeClr val="tx1"/>
                </a:solidFill>
              </a:rPr>
              <a:t>Server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6" idx="2"/>
            <a:endCxn id="4" idx="0"/>
          </p:cNvCxnSpPr>
          <p:nvPr/>
        </p:nvCxnSpPr>
        <p:spPr>
          <a:xfrm rot="16200000" flipH="1">
            <a:off x="889210" y="2950566"/>
            <a:ext cx="936104" cy="2076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รูปร่าง 20"/>
          <p:cNvCxnSpPr>
            <a:stCxn id="6" idx="3"/>
            <a:endCxn id="5" idx="0"/>
          </p:cNvCxnSpPr>
          <p:nvPr/>
        </p:nvCxnSpPr>
        <p:spPr>
          <a:xfrm>
            <a:off x="2493928" y="2024844"/>
            <a:ext cx="586224" cy="180020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Terminator 7"/>
          <p:cNvSpPr/>
          <p:nvPr/>
        </p:nvSpPr>
        <p:spPr>
          <a:xfrm>
            <a:off x="2555776" y="2924944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10" name="ลูกศรเชื่อมต่อแบบตรง 24"/>
          <p:cNvCxnSpPr>
            <a:stCxn id="5" idx="2"/>
            <a:endCxn id="9" idx="0"/>
          </p:cNvCxnSpPr>
          <p:nvPr/>
        </p:nvCxnSpPr>
        <p:spPr>
          <a:xfrm rot="16200000" flipH="1">
            <a:off x="2979982" y="2809090"/>
            <a:ext cx="216024" cy="156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98400" y="1660738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NOK</a:t>
            </a:r>
            <a:endParaRPr lang="th-TH" sz="2000"/>
          </a:p>
        </p:txBody>
      </p:sp>
      <p:sp>
        <p:nvSpPr>
          <p:cNvPr id="12" name="TextBox 11"/>
          <p:cNvSpPr txBox="1"/>
          <p:nvPr/>
        </p:nvSpPr>
        <p:spPr>
          <a:xfrm>
            <a:off x="775896" y="2708920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OK</a:t>
            </a:r>
            <a:endParaRPr lang="th-TH" sz="2000"/>
          </a:p>
        </p:txBody>
      </p:sp>
      <p:sp>
        <p:nvSpPr>
          <p:cNvPr id="13" name="Flowchart: Terminator 7"/>
          <p:cNvSpPr/>
          <p:nvPr/>
        </p:nvSpPr>
        <p:spPr>
          <a:xfrm>
            <a:off x="827584" y="4509120"/>
            <a:ext cx="1080120" cy="360040"/>
          </a:xfrm>
          <a:prstGeom prst="flowChartTerminato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800" smtClean="0">
                <a:solidFill>
                  <a:schemeClr val="tx1"/>
                </a:solidFill>
              </a:rPr>
              <a:t>end</a:t>
            </a:r>
            <a:endParaRPr lang="th-TH" sz="1800">
              <a:solidFill>
                <a:schemeClr val="tx1"/>
              </a:solidFill>
            </a:endParaRPr>
          </a:p>
        </p:txBody>
      </p:sp>
      <p:cxnSp>
        <p:nvCxnSpPr>
          <p:cNvPr id="14" name="ลูกศรเชื่อมต่อแบบตรง 24"/>
          <p:cNvCxnSpPr>
            <a:stCxn id="4" idx="2"/>
            <a:endCxn id="13" idx="0"/>
          </p:cNvCxnSpPr>
          <p:nvPr/>
        </p:nvCxnSpPr>
        <p:spPr>
          <a:xfrm rot="5400000">
            <a:off x="1151620" y="4293096"/>
            <a:ext cx="43204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download.png"/>
          <p:cNvPicPr>
            <a:picLocks noChangeAspect="1"/>
          </p:cNvPicPr>
          <p:nvPr/>
        </p:nvPicPr>
        <p:blipFill>
          <a:blip r:embed="rId2"/>
          <a:srcRect l="19755" t="44619" r="10559" b="15964"/>
          <a:stretch>
            <a:fillRect/>
          </a:stretch>
        </p:blipFill>
        <p:spPr>
          <a:xfrm>
            <a:off x="2771800" y="3429000"/>
            <a:ext cx="6235893" cy="27685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Source Code : FileDownload.java</a:t>
            </a:r>
            <a:endParaRPr lang="th-TH"/>
          </a:p>
        </p:txBody>
      </p:sp>
      <p:pic>
        <p:nvPicPr>
          <p:cNvPr id="4" name="Content Placeholder 3" descr="downloa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135092" y="1556792"/>
            <a:ext cx="6605260" cy="5184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: Server (Download)</a:t>
            </a:r>
            <a:endParaRPr lang="th-TH"/>
          </a:p>
        </p:txBody>
      </p:sp>
      <p:sp>
        <p:nvSpPr>
          <p:cNvPr id="34" name="Flowchart: Terminator 33"/>
          <p:cNvSpPr/>
          <p:nvPr/>
        </p:nvSpPr>
        <p:spPr>
          <a:xfrm>
            <a:off x="323528" y="1700808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35" name="Flowchart: Process 34"/>
          <p:cNvSpPr/>
          <p:nvPr/>
        </p:nvSpPr>
        <p:spPr>
          <a:xfrm>
            <a:off x="107504" y="2420888"/>
            <a:ext cx="495839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สร้าง </a:t>
            </a:r>
            <a:r>
              <a:rPr lang="en-US" sz="1800" smtClean="0">
                <a:solidFill>
                  <a:schemeClr val="tx1"/>
                </a:solidFill>
              </a:rPr>
              <a:t>Object: BufferedReader, PrintWriter </a:t>
            </a:r>
            <a:r>
              <a:rPr lang="th-TH" sz="1800" smtClean="0">
                <a:solidFill>
                  <a:schemeClr val="tx1"/>
                </a:solidFill>
              </a:rPr>
              <a:t>จาก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37" name="Flowchart: Process 36"/>
          <p:cNvSpPr/>
          <p:nvPr/>
        </p:nvSpPr>
        <p:spPr>
          <a:xfrm>
            <a:off x="107504" y="3140968"/>
            <a:ext cx="2592288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อ่านชื่อแฟ้มข้อมูลจาก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39" name="Flowchart: Process 38"/>
          <p:cNvSpPr/>
          <p:nvPr/>
        </p:nvSpPr>
        <p:spPr>
          <a:xfrm>
            <a:off x="107504" y="3861048"/>
            <a:ext cx="42484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สร้าง </a:t>
            </a:r>
            <a:r>
              <a:rPr lang="en-US" sz="2000" smtClean="0">
                <a:solidFill>
                  <a:schemeClr val="tx1"/>
                </a:solidFill>
              </a:rPr>
              <a:t>Object : File </a:t>
            </a:r>
            <a:r>
              <a:rPr lang="th-TH" sz="2000" smtClean="0">
                <a:solidFill>
                  <a:schemeClr val="tx1"/>
                </a:solidFill>
              </a:rPr>
              <a:t>ตามชื่อแฟ้มข้อมูลจาก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72" name="Diamond 71"/>
          <p:cNvSpPr/>
          <p:nvPr/>
        </p:nvSpPr>
        <p:spPr>
          <a:xfrm>
            <a:off x="35496" y="4581128"/>
            <a:ext cx="2160240" cy="108012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600" smtClean="0">
                <a:solidFill>
                  <a:schemeClr val="tx1"/>
                </a:solidFill>
              </a:rPr>
              <a:t>ตรวจสอบว่าแฟ้มข้อมูลมีอยู่ใน </a:t>
            </a:r>
            <a:r>
              <a:rPr lang="en-US" sz="1600" smtClean="0">
                <a:solidFill>
                  <a:schemeClr val="tx1"/>
                </a:solidFill>
              </a:rPr>
              <a:t>Server ?</a:t>
            </a:r>
            <a:endParaRPr lang="th-TH" sz="160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rot="5400000">
            <a:off x="828378" y="2276078"/>
            <a:ext cx="288032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5400000">
            <a:off x="792374" y="2960154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>
            <a:off x="792374" y="3680234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5400000">
            <a:off x="934802" y="4400314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Flowchart: Process 88"/>
          <p:cNvSpPr/>
          <p:nvPr/>
        </p:nvSpPr>
        <p:spPr>
          <a:xfrm>
            <a:off x="1907704" y="5373216"/>
            <a:ext cx="316835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ส่งข้อความเตือนกับ </a:t>
            </a:r>
            <a:r>
              <a:rPr lang="en-US" sz="2000" smtClean="0">
                <a:solidFill>
                  <a:schemeClr val="tx1"/>
                </a:solidFill>
              </a:rPr>
              <a:t>Client (NOK)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90" name="Flowchart: Terminator 89"/>
          <p:cNvSpPr/>
          <p:nvPr/>
        </p:nvSpPr>
        <p:spPr>
          <a:xfrm>
            <a:off x="2843808" y="6072976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91" name="Flowchart: Connector 90"/>
          <p:cNvSpPr/>
          <p:nvPr/>
        </p:nvSpPr>
        <p:spPr>
          <a:xfrm>
            <a:off x="869112" y="6165304"/>
            <a:ext cx="504056" cy="504056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A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/>
          <p:cNvCxnSpPr>
            <a:endCxn id="91" idx="0"/>
          </p:cNvCxnSpPr>
          <p:nvPr/>
        </p:nvCxnSpPr>
        <p:spPr>
          <a:xfrm rot="16200000" flipH="1">
            <a:off x="861270" y="5905434"/>
            <a:ext cx="504056" cy="1568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hape 93"/>
          <p:cNvCxnSpPr>
            <a:stCxn id="72" idx="3"/>
            <a:endCxn id="89" idx="0"/>
          </p:cNvCxnSpPr>
          <p:nvPr/>
        </p:nvCxnSpPr>
        <p:spPr>
          <a:xfrm>
            <a:off x="2195736" y="5121188"/>
            <a:ext cx="1296144" cy="252028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3312654" y="5912482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2987824" y="4005064"/>
            <a:ext cx="4752528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Flowchart: Connector 96"/>
          <p:cNvSpPr/>
          <p:nvPr/>
        </p:nvSpPr>
        <p:spPr>
          <a:xfrm>
            <a:off x="6834728" y="1628800"/>
            <a:ext cx="504056" cy="504056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A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123728" y="4705980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ไม่มีแฟ้มข้อมูลอยู่</a:t>
            </a:r>
            <a:endParaRPr lang="th-TH" sz="2000"/>
          </a:p>
        </p:txBody>
      </p:sp>
      <p:sp>
        <p:nvSpPr>
          <p:cNvPr id="99" name="TextBox 98"/>
          <p:cNvSpPr txBox="1"/>
          <p:nvPr/>
        </p:nvSpPr>
        <p:spPr>
          <a:xfrm>
            <a:off x="1187624" y="5837202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มีแฟ้มข้อมูลอยู่</a:t>
            </a:r>
            <a:endParaRPr lang="th-TH" sz="2000"/>
          </a:p>
        </p:txBody>
      </p:sp>
      <p:sp>
        <p:nvSpPr>
          <p:cNvPr id="101" name="Flowchart: Process 100"/>
          <p:cNvSpPr/>
          <p:nvPr/>
        </p:nvSpPr>
        <p:spPr>
          <a:xfrm>
            <a:off x="5796136" y="2420888"/>
            <a:ext cx="2592288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ส่งข้อความ </a:t>
            </a:r>
            <a:r>
              <a:rPr lang="en-US" sz="2000" smtClean="0">
                <a:solidFill>
                  <a:schemeClr val="tx1"/>
                </a:solidFill>
              </a:rPr>
              <a:t>OK </a:t>
            </a:r>
            <a:r>
              <a:rPr lang="th-TH" sz="2000" smtClean="0">
                <a:solidFill>
                  <a:schemeClr val="tx1"/>
                </a:solidFill>
              </a:rPr>
              <a:t>ให้กับ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05" name="Flowchart: Process 104"/>
          <p:cNvSpPr/>
          <p:nvPr/>
        </p:nvSpPr>
        <p:spPr>
          <a:xfrm>
            <a:off x="5796136" y="3356992"/>
            <a:ext cx="2592288" cy="57606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ดึง </a:t>
            </a:r>
            <a:r>
              <a:rPr lang="en-US" sz="2000" err="1" smtClean="0">
                <a:solidFill>
                  <a:schemeClr val="tx1"/>
                </a:solidFill>
              </a:rPr>
              <a:t>FileInputStream </a:t>
            </a:r>
            <a:r>
              <a:rPr lang="th-TH" sz="2000" smtClean="0">
                <a:solidFill>
                  <a:schemeClr val="tx1"/>
                </a:solidFill>
              </a:rPr>
              <a:t>ออกจากแฟ้มข้อมูล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06" name="Flowchart: Process 105"/>
          <p:cNvSpPr/>
          <p:nvPr/>
        </p:nvSpPr>
        <p:spPr>
          <a:xfrm>
            <a:off x="5693648" y="4437112"/>
            <a:ext cx="2808312" cy="57606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อ่านข้อมูลจากแฟ้มข้อมูล แล้วเขียนส่งข้อมูลนั้นผ่านทาง </a:t>
            </a:r>
            <a:r>
              <a:rPr lang="en-US" sz="2000" smtClean="0">
                <a:solidFill>
                  <a:schemeClr val="tx1"/>
                </a:solidFill>
              </a:rPr>
              <a:t>Socket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07" name="Flowchart: Terminator 106"/>
          <p:cNvSpPr/>
          <p:nvPr/>
        </p:nvSpPr>
        <p:spPr>
          <a:xfrm>
            <a:off x="6413728" y="5445224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108" name="Straight Arrow Connector 107"/>
          <p:cNvCxnSpPr>
            <a:stCxn id="97" idx="4"/>
            <a:endCxn id="101" idx="0"/>
          </p:cNvCxnSpPr>
          <p:nvPr/>
        </p:nvCxnSpPr>
        <p:spPr>
          <a:xfrm rot="16200000" flipH="1">
            <a:off x="6945502" y="2274110"/>
            <a:ext cx="288032" cy="55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1" idx="2"/>
            <a:endCxn id="105" idx="0"/>
          </p:cNvCxnSpPr>
          <p:nvPr/>
        </p:nvCxnSpPr>
        <p:spPr>
          <a:xfrm rot="5400000">
            <a:off x="6804248" y="3068960"/>
            <a:ext cx="57606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5" idx="2"/>
            <a:endCxn id="106" idx="0"/>
          </p:cNvCxnSpPr>
          <p:nvPr/>
        </p:nvCxnSpPr>
        <p:spPr>
          <a:xfrm rot="16200000" flipH="1">
            <a:off x="6843014" y="4182322"/>
            <a:ext cx="504056" cy="55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6" idx="2"/>
            <a:endCxn id="107" idx="0"/>
          </p:cNvCxnSpPr>
          <p:nvPr/>
        </p:nvCxnSpPr>
        <p:spPr>
          <a:xfrm rot="5400000">
            <a:off x="6881780" y="5229200"/>
            <a:ext cx="43204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/>
</p:sld>
</file>

<file path=ppt/slides/slide2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Chart to Code (1)</a:t>
            </a:r>
            <a:endParaRPr lang="th-TH"/>
          </a:p>
        </p:txBody>
      </p:sp>
      <p:sp>
        <p:nvSpPr>
          <p:cNvPr id="4" name="Flowchart: Terminator 3"/>
          <p:cNvSpPr/>
          <p:nvPr/>
        </p:nvSpPr>
        <p:spPr>
          <a:xfrm>
            <a:off x="611560" y="1556792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start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5" name="Flowchart: Process 4"/>
          <p:cNvSpPr/>
          <p:nvPr/>
        </p:nvSpPr>
        <p:spPr>
          <a:xfrm>
            <a:off x="323528" y="2204864"/>
            <a:ext cx="495839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800" smtClean="0">
                <a:solidFill>
                  <a:schemeClr val="tx1"/>
                </a:solidFill>
              </a:rPr>
              <a:t>สร้าง </a:t>
            </a:r>
            <a:r>
              <a:rPr lang="en-US" sz="1800" smtClean="0">
                <a:solidFill>
                  <a:schemeClr val="tx1"/>
                </a:solidFill>
              </a:rPr>
              <a:t>Object: BufferedReader, PrintWriter </a:t>
            </a:r>
            <a:r>
              <a:rPr lang="th-TH" sz="1800" smtClean="0">
                <a:solidFill>
                  <a:schemeClr val="tx1"/>
                </a:solidFill>
              </a:rPr>
              <a:t>จาก </a:t>
            </a:r>
            <a:r>
              <a:rPr lang="en-US" sz="1800" smtClean="0">
                <a:solidFill>
                  <a:schemeClr val="tx1"/>
                </a:solidFill>
              </a:rPr>
              <a:t>Socket</a:t>
            </a:r>
            <a:endParaRPr lang="th-TH" sz="180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395536" y="4653136"/>
            <a:ext cx="2592288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อ่านชื่อแฟ้มข้อมูลจาก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7" name="Flowchart: Process 6"/>
          <p:cNvSpPr/>
          <p:nvPr/>
        </p:nvSpPr>
        <p:spPr>
          <a:xfrm>
            <a:off x="395536" y="5877272"/>
            <a:ext cx="424847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สร้าง </a:t>
            </a:r>
            <a:r>
              <a:rPr lang="en-US" sz="2000" smtClean="0">
                <a:solidFill>
                  <a:schemeClr val="tx1"/>
                </a:solidFill>
              </a:rPr>
              <a:t>Object : File </a:t>
            </a:r>
            <a:r>
              <a:rPr lang="th-TH" sz="2000" smtClean="0">
                <a:solidFill>
                  <a:schemeClr val="tx1"/>
                </a:solidFill>
              </a:rPr>
              <a:t>ตามชื่อแฟ้มข้อมูลจาก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080406" y="2096852"/>
            <a:ext cx="215230" cy="79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>
            <a:off x="144699" y="3608623"/>
            <a:ext cx="2087438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756370" y="5445224"/>
            <a:ext cx="864096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fileserverupload.png"/>
          <p:cNvPicPr>
            <a:picLocks noChangeAspect="1"/>
          </p:cNvPicPr>
          <p:nvPr/>
        </p:nvPicPr>
        <p:blipFill>
          <a:blip r:embed="rId2"/>
          <a:srcRect l="6021" t="18850" r="73318" b="78817"/>
          <a:stretch>
            <a:fillRect/>
          </a:stretch>
        </p:blipFill>
        <p:spPr>
          <a:xfrm>
            <a:off x="5549632" y="1597432"/>
            <a:ext cx="2484274" cy="3600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Right Arrow 21"/>
          <p:cNvSpPr/>
          <p:nvPr/>
        </p:nvSpPr>
        <p:spPr>
          <a:xfrm>
            <a:off x="2411760" y="1628800"/>
            <a:ext cx="280831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pic>
        <p:nvPicPr>
          <p:cNvPr id="23" name="Picture 22" descr="fileserverupload.png"/>
          <p:cNvPicPr>
            <a:picLocks noChangeAspect="1"/>
          </p:cNvPicPr>
          <p:nvPr/>
        </p:nvPicPr>
        <p:blipFill>
          <a:blip r:embed="rId2"/>
          <a:srcRect l="21703" t="22700" b="66800"/>
          <a:stretch>
            <a:fillRect/>
          </a:stretch>
        </p:blipFill>
        <p:spPr>
          <a:xfrm>
            <a:off x="1907704" y="2705553"/>
            <a:ext cx="7132641" cy="1227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ight Arrow 28"/>
          <p:cNvSpPr/>
          <p:nvPr/>
        </p:nvSpPr>
        <p:spPr>
          <a:xfrm rot="2113595">
            <a:off x="5342185" y="2343423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pic>
        <p:nvPicPr>
          <p:cNvPr id="34" name="Picture 33" descr="fileserverupload.png"/>
          <p:cNvPicPr>
            <a:picLocks noChangeAspect="1"/>
          </p:cNvPicPr>
          <p:nvPr/>
        </p:nvPicPr>
        <p:blipFill>
          <a:blip r:embed="rId2"/>
          <a:srcRect l="20500" t="33875" r="37729" b="63875"/>
          <a:stretch>
            <a:fillRect/>
          </a:stretch>
        </p:blipFill>
        <p:spPr>
          <a:xfrm>
            <a:off x="4223454" y="4653136"/>
            <a:ext cx="4669026" cy="322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Right Arrow 34"/>
          <p:cNvSpPr/>
          <p:nvPr/>
        </p:nvSpPr>
        <p:spPr>
          <a:xfrm>
            <a:off x="3131840" y="4693776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pic>
        <p:nvPicPr>
          <p:cNvPr id="36" name="Picture 35" descr="fileserverupload.png"/>
          <p:cNvPicPr>
            <a:picLocks noChangeAspect="1"/>
          </p:cNvPicPr>
          <p:nvPr/>
        </p:nvPicPr>
        <p:blipFill>
          <a:blip r:embed="rId2"/>
          <a:srcRect l="22990" t="35946" r="43202" b="62115"/>
          <a:stretch>
            <a:fillRect/>
          </a:stretch>
        </p:blipFill>
        <p:spPr>
          <a:xfrm>
            <a:off x="5220072" y="5879142"/>
            <a:ext cx="3672408" cy="286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7" name="Right Arrow 36"/>
          <p:cNvSpPr/>
          <p:nvPr/>
        </p:nvSpPr>
        <p:spPr>
          <a:xfrm>
            <a:off x="4757544" y="5887432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2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Flow Chard to Code (2)</a:t>
            </a:r>
            <a:endParaRPr lang="th-TH"/>
          </a:p>
        </p:txBody>
      </p:sp>
      <p:sp>
        <p:nvSpPr>
          <p:cNvPr id="4" name="Diamond 3"/>
          <p:cNvSpPr/>
          <p:nvPr/>
        </p:nvSpPr>
        <p:spPr>
          <a:xfrm>
            <a:off x="35496" y="1772816"/>
            <a:ext cx="2160240" cy="1080120"/>
          </a:xfrm>
          <a:prstGeom prst="diamon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1600" smtClean="0">
                <a:solidFill>
                  <a:schemeClr val="tx1"/>
                </a:solidFill>
              </a:rPr>
              <a:t>ตรวจสอบว่าแฟ้มข้อมูลมีอยู่ใน </a:t>
            </a:r>
            <a:r>
              <a:rPr lang="en-US" sz="1600" smtClean="0">
                <a:solidFill>
                  <a:schemeClr val="tx1"/>
                </a:solidFill>
              </a:rPr>
              <a:t>Server ?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6" name="Flowchart: Process 5"/>
          <p:cNvSpPr/>
          <p:nvPr/>
        </p:nvSpPr>
        <p:spPr>
          <a:xfrm>
            <a:off x="1907704" y="2564904"/>
            <a:ext cx="3168352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ส่งข้อความเตือนกับ </a:t>
            </a:r>
            <a:r>
              <a:rPr lang="en-US" sz="2000" smtClean="0">
                <a:solidFill>
                  <a:schemeClr val="tx1"/>
                </a:solidFill>
              </a:rPr>
              <a:t>Client (NOK)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2843808" y="3264664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rot="16200000" flipH="1">
            <a:off x="750496" y="3207896"/>
            <a:ext cx="720080" cy="101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hape 9"/>
          <p:cNvCxnSpPr>
            <a:stCxn id="4" idx="3"/>
            <a:endCxn id="6" idx="0"/>
          </p:cNvCxnSpPr>
          <p:nvPr/>
        </p:nvCxnSpPr>
        <p:spPr>
          <a:xfrm>
            <a:off x="2195736" y="2312876"/>
            <a:ext cx="1296144" cy="252028"/>
          </a:xfrm>
          <a:prstGeom prst="bentConnector2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3312654" y="3104170"/>
            <a:ext cx="360040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23728" y="1897668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ไม่มีแฟ้มข้อมูลอยู่</a:t>
            </a:r>
            <a:endParaRPr lang="th-TH" sz="2000"/>
          </a:p>
        </p:txBody>
      </p:sp>
      <p:sp>
        <p:nvSpPr>
          <p:cNvPr id="13" name="TextBox 12"/>
          <p:cNvSpPr txBox="1"/>
          <p:nvPr/>
        </p:nvSpPr>
        <p:spPr>
          <a:xfrm>
            <a:off x="1122370" y="3212976"/>
            <a:ext cx="1249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 sz="2000" smtClean="0"/>
              <a:t>มีแฟ้มข้อมูลอยู่</a:t>
            </a:r>
            <a:endParaRPr lang="th-TH" sz="2000"/>
          </a:p>
        </p:txBody>
      </p:sp>
      <p:sp>
        <p:nvSpPr>
          <p:cNvPr id="14" name="Flowchart: Process 13"/>
          <p:cNvSpPr/>
          <p:nvPr/>
        </p:nvSpPr>
        <p:spPr>
          <a:xfrm>
            <a:off x="107504" y="3573016"/>
            <a:ext cx="2592288" cy="360040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ส่งข้อความ </a:t>
            </a:r>
            <a:r>
              <a:rPr lang="en-US" sz="2000" smtClean="0">
                <a:solidFill>
                  <a:schemeClr val="tx1"/>
                </a:solidFill>
              </a:rPr>
              <a:t>OK </a:t>
            </a:r>
            <a:r>
              <a:rPr lang="th-TH" sz="2000" smtClean="0">
                <a:solidFill>
                  <a:schemeClr val="tx1"/>
                </a:solidFill>
              </a:rPr>
              <a:t>ให้กับ </a:t>
            </a:r>
            <a:r>
              <a:rPr lang="en-US" sz="2000" smtClean="0">
                <a:solidFill>
                  <a:schemeClr val="tx1"/>
                </a:solidFill>
              </a:rPr>
              <a:t>Client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5" name="Flowchart: Process 14"/>
          <p:cNvSpPr/>
          <p:nvPr/>
        </p:nvSpPr>
        <p:spPr>
          <a:xfrm>
            <a:off x="107504" y="4149080"/>
            <a:ext cx="2592288" cy="576064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ดึง </a:t>
            </a:r>
            <a:r>
              <a:rPr lang="en-US" sz="2000" err="1" smtClean="0">
                <a:solidFill>
                  <a:schemeClr val="tx1"/>
                </a:solidFill>
              </a:rPr>
              <a:t>FileInputStream </a:t>
            </a:r>
            <a:r>
              <a:rPr lang="th-TH" sz="2000" smtClean="0">
                <a:solidFill>
                  <a:schemeClr val="tx1"/>
                </a:solidFill>
              </a:rPr>
              <a:t>ออกจากแฟ้มข้อมูล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4" idx="2"/>
            <a:endCxn id="15" idx="0"/>
          </p:cNvCxnSpPr>
          <p:nvPr/>
        </p:nvCxnSpPr>
        <p:spPr>
          <a:xfrm rot="5400000">
            <a:off x="1295636" y="4041068"/>
            <a:ext cx="21602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fileserverupload.png"/>
          <p:cNvPicPr>
            <a:picLocks noChangeAspect="1"/>
          </p:cNvPicPr>
          <p:nvPr/>
        </p:nvPicPr>
        <p:blipFill>
          <a:blip r:embed="rId2"/>
          <a:srcRect l="20356" t="37973" r="44610" b="56300"/>
          <a:stretch>
            <a:fillRect/>
          </a:stretch>
        </p:blipFill>
        <p:spPr>
          <a:xfrm>
            <a:off x="5188869" y="2132856"/>
            <a:ext cx="3775619" cy="7920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Flowchart: Process 24"/>
          <p:cNvSpPr/>
          <p:nvPr/>
        </p:nvSpPr>
        <p:spPr>
          <a:xfrm>
            <a:off x="107504" y="4941168"/>
            <a:ext cx="2592288" cy="864096"/>
          </a:xfrm>
          <a:prstGeom prst="flowChart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 smtClean="0">
                <a:solidFill>
                  <a:schemeClr val="tx1"/>
                </a:solidFill>
              </a:rPr>
              <a:t>อ่านข้อมูลจากแฟ้มข้อมูล แล้วเขียนส่งข้อมูลนั้นผ่านทาง </a:t>
            </a:r>
            <a:r>
              <a:rPr lang="en-US" sz="2000" smtClean="0">
                <a:solidFill>
                  <a:schemeClr val="tx1"/>
                </a:solidFill>
              </a:rPr>
              <a:t>Socket</a:t>
            </a:r>
            <a:endParaRPr lang="th-TH" sz="200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5" idx="2"/>
            <a:endCxn id="25" idx="0"/>
          </p:cNvCxnSpPr>
          <p:nvPr/>
        </p:nvCxnSpPr>
        <p:spPr>
          <a:xfrm rot="5400000">
            <a:off x="1295636" y="4833156"/>
            <a:ext cx="216024" cy="15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5" idx="2"/>
          </p:cNvCxnSpPr>
          <p:nvPr/>
        </p:nvCxnSpPr>
        <p:spPr>
          <a:xfrm rot="16200000" flipH="1">
            <a:off x="1262394" y="5946518"/>
            <a:ext cx="288032" cy="55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Terminator 29"/>
          <p:cNvSpPr/>
          <p:nvPr/>
        </p:nvSpPr>
        <p:spPr>
          <a:xfrm>
            <a:off x="683568" y="6093296"/>
            <a:ext cx="1368152" cy="432048"/>
          </a:xfrm>
          <a:prstGeom prst="flowChartTerminator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2000" smtClean="0">
                <a:solidFill>
                  <a:schemeClr val="tx1"/>
                </a:solidFill>
              </a:rPr>
              <a:t>end</a:t>
            </a:r>
            <a:endParaRPr lang="th-TH" sz="2000">
              <a:solidFill>
                <a:schemeClr val="tx1"/>
              </a:solidFill>
            </a:endParaRPr>
          </a:p>
        </p:txBody>
      </p:sp>
      <p:pic>
        <p:nvPicPr>
          <p:cNvPr id="32" name="Picture 31" descr="serverdownload.png"/>
          <p:cNvPicPr>
            <a:picLocks noChangeAspect="1"/>
          </p:cNvPicPr>
          <p:nvPr/>
        </p:nvPicPr>
        <p:blipFill>
          <a:blip r:embed="rId3"/>
          <a:srcRect l="22160" t="45033" r="16822" b="33765"/>
          <a:stretch>
            <a:fillRect/>
          </a:stretch>
        </p:blipFill>
        <p:spPr>
          <a:xfrm>
            <a:off x="2987825" y="3861048"/>
            <a:ext cx="5976663" cy="2528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5868144" y="1988840"/>
            <a:ext cx="263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!</a:t>
            </a:r>
            <a:endParaRPr lang="en-US"/>
          </a:p>
        </p:txBody>
      </p:sp>
    </p:spTree>
  </p:cSld>
  <p:clrMapOvr>
    <a:masterClrMapping/>
  </p:clrMapOvr>
  <p:transition/>
  <p:timing/>
</p:sld>
</file>

<file path=ppt/slides/slide2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Source Code : FileServerDownload.java</a:t>
            </a:r>
            <a:endParaRPr lang="th-TH" sz="3600"/>
          </a:p>
        </p:txBody>
      </p:sp>
      <p:pic>
        <p:nvPicPr>
          <p:cNvPr id="7" name="Content Placeholder 6" descr="serverdownload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b="24937"/>
          <a:stretch>
            <a:fillRect/>
          </a:stretch>
        </p:blipFill>
        <p:spPr>
          <a:xfrm>
            <a:off x="107504" y="1556792"/>
            <a:ext cx="5688632" cy="51993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serverdownload.png"/>
          <p:cNvPicPr>
            <a:picLocks noChangeAspect="1"/>
          </p:cNvPicPr>
          <p:nvPr/>
        </p:nvPicPr>
        <p:blipFill>
          <a:blip r:embed="rId2"/>
          <a:srcRect t="74549" r="10505"/>
          <a:stretch>
            <a:fillRect/>
          </a:stretch>
        </p:blipFill>
        <p:spPr>
          <a:xfrm>
            <a:off x="3995936" y="1556792"/>
            <a:ext cx="5040560" cy="1745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475656" y="4725144"/>
            <a:ext cx="7363544" cy="1142256"/>
          </a:xfrm>
        </p:spPr>
        <p:txBody>
          <a:bodyPr>
            <a:normAutofit/>
          </a:bodyPr>
          <a:lstStyle/>
          <a:p>
            <a:pPr algn="r"/>
            <a:r>
              <a:rPr lang="en-US"/>
              <a:t>Java Datagram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030523313 - Network programming</a:t>
            </a:r>
          </a:p>
          <a:p>
            <a:r>
              <a:rPr lang="en-US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2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UDP (User Datagram Protocol)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นอกจากการสื่อสารระหว่างเครื่องคอมพิวเตอร์ในเครือข่ายด้วย </a:t>
            </a:r>
            <a:r>
              <a:rPr lang="en-US"/>
              <a:t>TCP </a:t>
            </a:r>
            <a:r>
              <a:rPr lang="th-TH"/>
              <a:t>แล้ว ยังมีอีก </a:t>
            </a:r>
            <a:r>
              <a:rPr lang="en-US"/>
              <a:t>protocol </a:t>
            </a:r>
            <a:r>
              <a:rPr lang="th-TH"/>
              <a:t>ที่ใช้กันคือ </a:t>
            </a:r>
            <a:r>
              <a:rPr lang="en-US"/>
              <a:t>UDP</a:t>
            </a:r>
          </a:p>
          <a:p>
            <a:r>
              <a:rPr lang="en-US"/>
              <a:t>UDP </a:t>
            </a:r>
            <a:r>
              <a:rPr lang="th-TH"/>
              <a:t>จะมี </a:t>
            </a:r>
            <a:r>
              <a:rPr lang="en-US"/>
              <a:t>header </a:t>
            </a:r>
            <a:r>
              <a:rPr lang="th-TH"/>
              <a:t>ที่เล็กกว่า </a:t>
            </a:r>
            <a:r>
              <a:rPr lang="en-US"/>
              <a:t>TCP </a:t>
            </a:r>
            <a:r>
              <a:rPr lang="th-TH"/>
              <a:t>ทำให้ส่งข้อมูลขนาดเล็กได้เร็วกว่า</a:t>
            </a:r>
          </a:p>
          <a:p>
            <a:r>
              <a:rPr lang="th-TH"/>
              <a:t>แต่ </a:t>
            </a:r>
            <a:r>
              <a:rPr lang="en-US"/>
              <a:t>UDP </a:t>
            </a:r>
            <a:r>
              <a:rPr lang="th-TH"/>
              <a:t>จะไม่มีการสถาปณาการเชื่อมต่อ และ ไม่รับประกันข้อมูลซึ่งข้อมูลที่ถูกส่งอาจจะสูญหายระหว่างทางได้</a:t>
            </a:r>
          </a:p>
          <a:p>
            <a:r>
              <a:rPr lang="th-TH"/>
              <a:t>การส่งข้อมูลผ่าน </a:t>
            </a:r>
            <a:r>
              <a:rPr lang="en-US"/>
              <a:t>TCP </a:t>
            </a:r>
            <a:r>
              <a:rPr lang="th-TH"/>
              <a:t>จะรับประกันการรับข้อมูลตามลำดับ </a:t>
            </a:r>
            <a:r>
              <a:rPr lang="en-US"/>
              <a:t>(seq number + ack number) </a:t>
            </a:r>
            <a:r>
              <a:rPr lang="th-TH"/>
              <a:t>ในการส่ง ในขณะที่ </a:t>
            </a:r>
            <a:r>
              <a:rPr lang="en-US"/>
              <a:t>UDP </a:t>
            </a:r>
            <a:r>
              <a:rPr lang="th-TH"/>
              <a:t>ไม่รับประกันการรับข้อมูลตามลำดับ</a:t>
            </a:r>
          </a:p>
        </p:txBody>
      </p:sp>
    </p:spTree>
  </p:cSld>
  <p:clrMapOvr>
    <a:masterClrMapping/>
  </p:clrMapOvr>
  <p:transition/>
  <p:timing/>
</p:sld>
</file>

<file path=ppt/slides/slide2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ทำไมถึงยังมีการใช้ </a:t>
            </a:r>
            <a:r>
              <a:rPr lang="en-US"/>
              <a:t>UDP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h-TH"/>
              <a:t>ทำไมถึงมี </a:t>
            </a:r>
            <a:r>
              <a:rPr lang="en-US"/>
              <a:t>network application </a:t>
            </a:r>
            <a:r>
              <a:rPr lang="th-TH"/>
              <a:t>ที่ใช้ </a:t>
            </a:r>
            <a:r>
              <a:rPr lang="en-US"/>
              <a:t>UDP </a:t>
            </a:r>
            <a:r>
              <a:rPr lang="th-TH"/>
              <a:t>ซึ่งไม่มีการรับประกันข้อมูลที่อาจจะสูญหายระหว่างทาง </a:t>
            </a:r>
          </a:p>
          <a:p>
            <a:r>
              <a:rPr lang="en-US"/>
              <a:t>UDP </a:t>
            </a:r>
            <a:r>
              <a:rPr lang="th-TH"/>
              <a:t>ไม่เหมาะอย่างยิ่งกับงานที่ต้องการความถูกต้องของข้อมูล เช่น </a:t>
            </a:r>
            <a:r>
              <a:rPr lang="en-US"/>
              <a:t>FTP(File Transfer Protocol)</a:t>
            </a:r>
          </a:p>
          <a:p>
            <a:r>
              <a:rPr lang="th-TH"/>
              <a:t>แต่ </a:t>
            </a:r>
            <a:r>
              <a:rPr lang="en-US"/>
              <a:t>UDP </a:t>
            </a:r>
            <a:r>
              <a:rPr lang="th-TH"/>
              <a:t>เหมาะกับงานที่ต้องการความเร็วในการรับส่งข้อมูล โดยจำเป็นต้องได้รับข้อมูลที่ถูกต้อง</a:t>
            </a:r>
          </a:p>
          <a:p>
            <a:pPr lvl="1"/>
            <a:r>
              <a:rPr lang="en-US"/>
              <a:t>Real-time audio, video</a:t>
            </a:r>
          </a:p>
          <a:p>
            <a:pPr lvl="1"/>
            <a:r>
              <a:rPr lang="en-US"/>
              <a:t>NTP  (Network Time Protocol)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th-TH">
                <a:sym typeface="Wingdings" panose="05000000000000000000" pitchFamily="2" charset="2"/>
              </a:rPr>
              <a:t>ถ้าไม่ได้เวลาที่จะมา </a:t>
            </a:r>
            <a:r>
              <a:rPr lang="en-US">
                <a:sym typeface="Wingdings" panose="05000000000000000000" pitchFamily="2" charset="2"/>
              </a:rPr>
              <a:t>synchronize </a:t>
            </a:r>
            <a:r>
              <a:rPr lang="th-TH">
                <a:sym typeface="Wingdings" panose="05000000000000000000" pitchFamily="2" charset="2"/>
              </a:rPr>
              <a:t>ก็ไม่เป็นไรมาก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DNS  </a:t>
            </a:r>
            <a:r>
              <a:rPr lang="th-TH">
                <a:sym typeface="Wingdings" panose="05000000000000000000" pitchFamily="2" charset="2"/>
              </a:rPr>
              <a:t>ถ้า </a:t>
            </a:r>
            <a:r>
              <a:rPr lang="en-US">
                <a:sym typeface="Wingdings" panose="05000000000000000000" pitchFamily="2" charset="2"/>
              </a:rPr>
              <a:t>resolve IP </a:t>
            </a:r>
            <a:r>
              <a:rPr lang="th-TH">
                <a:sym typeface="Wingdings" panose="05000000000000000000" pitchFamily="2" charset="2"/>
              </a:rPr>
              <a:t>ไม่ได้ก็ติดต่อใหม่ได้</a:t>
            </a:r>
          </a:p>
          <a:p>
            <a:r>
              <a:rPr lang="th-TH">
                <a:sym typeface="Wingdings" panose="05000000000000000000" pitchFamily="2" charset="2"/>
              </a:rPr>
              <a:t>การจัดการกับลำดับข้อมูลที่ต้องการรับสามารถจัดการในชั้นของ </a:t>
            </a:r>
            <a:r>
              <a:rPr lang="en-US">
                <a:sym typeface="Wingdings" panose="05000000000000000000" pitchFamily="2" charset="2"/>
              </a:rPr>
              <a:t>application </a:t>
            </a:r>
            <a:r>
              <a:rPr lang="th-TH">
                <a:sym typeface="Wingdings" panose="05000000000000000000" pitchFamily="2" charset="2"/>
              </a:rPr>
              <a:t>ได้</a:t>
            </a:r>
            <a:endParaRPr lang="th-TH"/>
          </a:p>
          <a:p>
            <a:pPr lvl="1"/>
            <a:endParaRPr lang="th-TH"/>
          </a:p>
        </p:txBody>
      </p:sp>
    </p:spTree>
  </p:cSld>
  <p:clrMapOvr>
    <a:masterClrMapping/>
  </p:clrMapOvr>
  <p:transition/>
  <p:timing/>
</p:sld>
</file>

<file path=ppt/slides/slide2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UDP </a:t>
            </a:r>
            <a:r>
              <a:rPr lang="th-TH"/>
              <a:t>ใน </a:t>
            </a:r>
            <a:r>
              <a:rPr lang="en-US"/>
              <a:t>Java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/>
              <a:t>การใช้งาน </a:t>
            </a:r>
            <a:r>
              <a:rPr lang="en-US"/>
              <a:t>UDP </a:t>
            </a:r>
            <a:r>
              <a:rPr lang="th-TH"/>
              <a:t>ใน </a:t>
            </a:r>
            <a:r>
              <a:rPr lang="en-US"/>
              <a:t>java </a:t>
            </a:r>
            <a:r>
              <a:rPr lang="th-TH"/>
              <a:t>จะแบ่งออกเป็น 2 </a:t>
            </a:r>
            <a:r>
              <a:rPr lang="en-US"/>
              <a:t>classes</a:t>
            </a:r>
          </a:p>
          <a:p>
            <a:pPr lvl="1"/>
            <a:r>
              <a:rPr lang="en-US" err="1"/>
              <a:t>DatagramPacket</a:t>
            </a:r>
            <a:endParaRPr lang="en-US"/>
          </a:p>
          <a:p>
            <a:pPr lvl="2"/>
            <a:r>
              <a:rPr lang="th-TH"/>
              <a:t>เป็น </a:t>
            </a:r>
            <a:r>
              <a:rPr lang="en-US"/>
              <a:t>class </a:t>
            </a:r>
            <a:r>
              <a:rPr lang="th-TH"/>
              <a:t>ที่ใช้เพื่อ ใส่ข้อมูลที่ต้องการจะส่ง และ ดึงข้อมูลที่ต้องการจะรับ</a:t>
            </a:r>
            <a:endParaRPr lang="en-US"/>
          </a:p>
          <a:p>
            <a:pPr lvl="1"/>
            <a:r>
              <a:rPr lang="en-US" err="1"/>
              <a:t>DatagramSocket</a:t>
            </a:r>
            <a:endParaRPr lang="en-US"/>
          </a:p>
          <a:p>
            <a:pPr lvl="2"/>
            <a:r>
              <a:rPr lang="th-TH"/>
              <a:t>เป็น </a:t>
            </a:r>
            <a:r>
              <a:rPr lang="en-US"/>
              <a:t>class </a:t>
            </a:r>
            <a:r>
              <a:rPr lang="th-TH"/>
              <a:t>ที่ใช้เพื่อ ส่งและรับ ข้อมูลของ </a:t>
            </a:r>
            <a:r>
              <a:rPr lang="en-US"/>
              <a:t>UDP</a:t>
            </a:r>
          </a:p>
          <a:p>
            <a:r>
              <a:rPr lang="th-TH"/>
              <a:t>สรุปก็คือ </a:t>
            </a:r>
          </a:p>
          <a:p>
            <a:pPr lvl="1"/>
            <a:r>
              <a:rPr lang="th-TH" b="1"/>
              <a:t>การส่งข้อมูล </a:t>
            </a:r>
            <a:r>
              <a:rPr lang="th-TH"/>
              <a:t>บรรจุข้อมูลลงใน </a:t>
            </a:r>
            <a:r>
              <a:rPr lang="en-US" err="1"/>
              <a:t>DatagramPacket </a:t>
            </a:r>
            <a:r>
              <a:rPr lang="th-TH"/>
              <a:t>และใช้ </a:t>
            </a:r>
            <a:r>
              <a:rPr lang="en-US" err="1"/>
              <a:t>DatagramSocket </a:t>
            </a:r>
            <a:r>
              <a:rPr lang="th-TH"/>
              <a:t>เป็นตัวส่ง </a:t>
            </a:r>
            <a:r>
              <a:rPr lang="en-US" err="1"/>
              <a:t>DatagramPacket </a:t>
            </a:r>
            <a:r>
              <a:rPr lang="th-TH"/>
              <a:t>ที่มีข้อมูล ไปยังเครื่องปลายทาง</a:t>
            </a:r>
          </a:p>
          <a:p>
            <a:pPr lvl="1"/>
            <a:r>
              <a:rPr lang="th-TH" b="1"/>
              <a:t>การรับข้อมูล </a:t>
            </a:r>
            <a:r>
              <a:rPr lang="th-TH"/>
              <a:t>อ่านข้อมูล </a:t>
            </a:r>
            <a:r>
              <a:rPr lang="en-US" err="1"/>
              <a:t>DatagramPacket </a:t>
            </a:r>
            <a:r>
              <a:rPr lang="th-TH"/>
              <a:t>จาก </a:t>
            </a:r>
            <a:r>
              <a:rPr lang="en-US" err="1"/>
              <a:t>DatagramSocket </a:t>
            </a:r>
            <a:r>
              <a:rPr lang="th-TH"/>
              <a:t>และดึงข้อมูลออกจาก </a:t>
            </a:r>
            <a:r>
              <a:rPr lang="en-US" err="1"/>
              <a:t>DatagramPacket </a:t>
            </a:r>
            <a:r>
              <a:rPr lang="th-TH"/>
              <a:t>ที่ได้รับ</a:t>
            </a:r>
          </a:p>
          <a:p>
            <a:pPr lvl="2"/>
            <a:endParaRPr lang="th-TH"/>
          </a:p>
        </p:txBody>
      </p:sp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</a:t>
            </a:r>
            <a:r>
              <a:rPr lang="en-US"/>
              <a:t>: Type Conversion</a:t>
            </a:r>
            <a:endParaRPr lang="th-TH"/>
          </a:p>
        </p:txBody>
      </p:sp>
      <p:pic>
        <p:nvPicPr>
          <p:cNvPr id="6" name="Content Placeholder 5" descr="java1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199832" y="1772816"/>
            <a:ext cx="8712968" cy="3312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ข้อแตกต่างระหว่าง </a:t>
            </a:r>
            <a:r>
              <a:rPr lang="en-US"/>
              <a:t>UDP </a:t>
            </a:r>
            <a:r>
              <a:rPr lang="th-TH"/>
              <a:t>และ </a:t>
            </a:r>
            <a:r>
              <a:rPr lang="en-US"/>
              <a:t>TCP </a:t>
            </a:r>
            <a:r>
              <a:rPr lang="th-TH"/>
              <a:t>ใน </a:t>
            </a:r>
            <a:r>
              <a:rPr lang="en-US"/>
              <a:t>Java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th-TH"/>
              <a:t>ข้อ 1</a:t>
            </a:r>
            <a:endParaRPr lang="en-US"/>
          </a:p>
          <a:p>
            <a:pPr lvl="1"/>
            <a:r>
              <a:rPr lang="en-US"/>
              <a:t>TCP </a:t>
            </a:r>
            <a:r>
              <a:rPr lang="th-TH"/>
              <a:t>จะมี </a:t>
            </a:r>
            <a:r>
              <a:rPr lang="en-US"/>
              <a:t>class : Socket </a:t>
            </a:r>
            <a:r>
              <a:rPr lang="th-TH"/>
              <a:t>และ </a:t>
            </a:r>
            <a:r>
              <a:rPr lang="en-US" err="1"/>
              <a:t>ServerSocket</a:t>
            </a:r>
            <a:endParaRPr lang="en-US"/>
          </a:p>
          <a:p>
            <a:pPr lvl="1"/>
            <a:r>
              <a:rPr lang="en-US"/>
              <a:t>UDP </a:t>
            </a:r>
            <a:r>
              <a:rPr lang="th-TH"/>
              <a:t>จะไม่มี </a:t>
            </a:r>
            <a:r>
              <a:rPr lang="en-US" err="1"/>
              <a:t>ServerSocket </a:t>
            </a:r>
            <a:r>
              <a:rPr lang="th-TH"/>
              <a:t>เนื่องจากจะใช้ </a:t>
            </a:r>
            <a:r>
              <a:rPr lang="en-US" err="1"/>
              <a:t>DatagramSocket </a:t>
            </a:r>
            <a:r>
              <a:rPr lang="th-TH"/>
              <a:t>ทำงานเหมือน </a:t>
            </a:r>
            <a:r>
              <a:rPr lang="en-US"/>
              <a:t>Socket </a:t>
            </a:r>
            <a:r>
              <a:rPr lang="th-TH"/>
              <a:t>และ </a:t>
            </a:r>
            <a:r>
              <a:rPr lang="en-US" err="1"/>
              <a:t>ServerSocket </a:t>
            </a:r>
            <a:r>
              <a:rPr lang="th-TH"/>
              <a:t>ในตัว</a:t>
            </a:r>
          </a:p>
          <a:p>
            <a:r>
              <a:rPr lang="th-TH"/>
              <a:t>ข้อ 2</a:t>
            </a:r>
            <a:endParaRPr lang="en-US"/>
          </a:p>
          <a:p>
            <a:pPr lvl="1"/>
            <a:r>
              <a:rPr lang="en-US"/>
              <a:t>TCP </a:t>
            </a:r>
            <a:r>
              <a:rPr lang="th-TH"/>
              <a:t>มี </a:t>
            </a:r>
            <a:r>
              <a:rPr lang="en-US" err="1"/>
              <a:t>InputStream + OutputStream (Streaming)</a:t>
            </a:r>
          </a:p>
          <a:p>
            <a:pPr lvl="1"/>
            <a:r>
              <a:rPr lang="en-US"/>
              <a:t>UDP </a:t>
            </a:r>
            <a:r>
              <a:rPr lang="th-TH"/>
              <a:t>ไม่มี </a:t>
            </a:r>
            <a:r>
              <a:rPr lang="en-US" err="1"/>
              <a:t>InputStream + OutputStream </a:t>
            </a:r>
            <a:r>
              <a:rPr lang="th-TH"/>
              <a:t>จะจัดการข้อมูลในแต่ละ </a:t>
            </a:r>
            <a:r>
              <a:rPr lang="en-US" err="1"/>
              <a:t>DatagramPacket </a:t>
            </a:r>
          </a:p>
          <a:p>
            <a:r>
              <a:rPr lang="th-TH"/>
              <a:t>ข้อ 3</a:t>
            </a:r>
          </a:p>
          <a:p>
            <a:pPr lvl="1"/>
            <a:r>
              <a:rPr lang="en-US"/>
              <a:t>TCP </a:t>
            </a:r>
            <a:r>
              <a:rPr lang="th-TH"/>
              <a:t>จะติดต่อกันเป็นคู่ </a:t>
            </a:r>
            <a:r>
              <a:rPr lang="en-US" err="1"/>
              <a:t>Client+Server </a:t>
            </a:r>
            <a:r>
              <a:rPr lang="th-TH"/>
              <a:t>เมื่อเปิด </a:t>
            </a:r>
            <a:r>
              <a:rPr lang="en-US"/>
              <a:t>Socket</a:t>
            </a:r>
          </a:p>
          <a:p>
            <a:pPr lvl="1"/>
            <a:r>
              <a:rPr lang="en-US"/>
              <a:t>UDP </a:t>
            </a:r>
            <a:r>
              <a:rPr lang="th-TH"/>
              <a:t>สามารถจะทำงานระหว่าง </a:t>
            </a:r>
            <a:r>
              <a:rPr lang="en-US"/>
              <a:t>host </a:t>
            </a:r>
            <a:r>
              <a:rPr lang="th-TH"/>
              <a:t>ไหนก็ได้เนื่องจากไม่มีการสถาปณาการเชื่อมต่อ</a:t>
            </a:r>
          </a:p>
        </p:txBody>
      </p:sp>
    </p:spTree>
  </p:cSld>
  <p:clrMapOvr>
    <a:masterClrMapping/>
  </p:clrMapOvr>
  <p:transition/>
  <p:timing/>
</p:sld>
</file>

<file path=ppt/slides/slide2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/>
              <a:t>ขนาดของข้อมูลที่ส่งผ่าน </a:t>
            </a:r>
            <a:r>
              <a:rPr lang="en-US"/>
              <a:t>UDP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501008"/>
            <a:ext cx="8153400" cy="3024336"/>
          </a:xfrm>
        </p:spPr>
        <p:txBody>
          <a:bodyPr>
            <a:normAutofit fontScale="77500" lnSpcReduction="20000"/>
          </a:bodyPr>
          <a:lstStyle/>
          <a:p>
            <a:r>
              <a:rPr lang="th-TH"/>
              <a:t>ถ้าดูที่ </a:t>
            </a:r>
            <a:r>
              <a:rPr lang="en-US"/>
              <a:t>UDP header </a:t>
            </a:r>
            <a:r>
              <a:rPr lang="th-TH"/>
              <a:t>จะเห็นว่า </a:t>
            </a:r>
            <a:r>
              <a:rPr lang="en-US"/>
              <a:t>Length </a:t>
            </a:r>
            <a:r>
              <a:rPr lang="th-TH"/>
              <a:t>ใน </a:t>
            </a:r>
            <a:r>
              <a:rPr lang="en-US"/>
              <a:t>header </a:t>
            </a:r>
            <a:r>
              <a:rPr lang="th-TH"/>
              <a:t>มีขนาด 16 บิต </a:t>
            </a:r>
          </a:p>
          <a:p>
            <a:r>
              <a:rPr lang="th-TH"/>
              <a:t>ความยาวนี้คือความยาวทั้ง </a:t>
            </a:r>
            <a:r>
              <a:rPr lang="en-US"/>
              <a:t>datagram </a:t>
            </a:r>
            <a:r>
              <a:rPr lang="th-TH"/>
              <a:t>ซึ่งหมายความว่า </a:t>
            </a:r>
            <a:r>
              <a:rPr lang="en-US"/>
              <a:t>Data + UDP header </a:t>
            </a:r>
            <a:r>
              <a:rPr lang="th-TH"/>
              <a:t>แล้ว จะมีขนาดมากสุดคือ 65536</a:t>
            </a:r>
          </a:p>
          <a:p>
            <a:r>
              <a:rPr lang="th-TH"/>
              <a:t>ดังนั้น </a:t>
            </a:r>
            <a:r>
              <a:rPr lang="en-US"/>
              <a:t>UDP header </a:t>
            </a:r>
            <a:r>
              <a:rPr lang="th-TH"/>
              <a:t>มีขนาด 64 บิต ทำให้ ข้อมูลที่ </a:t>
            </a:r>
            <a:r>
              <a:rPr lang="en-US"/>
              <a:t>UDP </a:t>
            </a:r>
            <a:r>
              <a:rPr lang="th-TH"/>
              <a:t>จะส่งได้จริงต่อ </a:t>
            </a:r>
            <a:r>
              <a:rPr lang="en-US"/>
              <a:t>datagram </a:t>
            </a:r>
            <a:r>
              <a:rPr lang="th-TH"/>
              <a:t>จะต้องไม่เกิน 65742 บิต </a:t>
            </a:r>
            <a:r>
              <a:rPr lang="en-US"/>
              <a:t>(</a:t>
            </a:r>
            <a:r>
              <a:rPr lang="th-TH"/>
              <a:t>ประมาณ </a:t>
            </a:r>
            <a:r>
              <a:rPr lang="en-US"/>
              <a:t>8 kB)</a:t>
            </a:r>
          </a:p>
          <a:p>
            <a:r>
              <a:rPr lang="th-TH"/>
              <a:t>แต่อย่างไรก็ตาม </a:t>
            </a:r>
            <a:r>
              <a:rPr lang="en-US"/>
              <a:t>UDP </a:t>
            </a:r>
            <a:r>
              <a:rPr lang="th-TH"/>
              <a:t>จะทำงานผ่าน </a:t>
            </a:r>
            <a:r>
              <a:rPr lang="en-US"/>
              <a:t>IP </a:t>
            </a:r>
            <a:r>
              <a:rPr lang="th-TH"/>
              <a:t>ซึ่งมีการกำจัดขนาดของข้อมูลแค่ 65536 บิต รวม </a:t>
            </a:r>
            <a:r>
              <a:rPr lang="en-US"/>
              <a:t>IP header </a:t>
            </a:r>
            <a:r>
              <a:rPr lang="th-TH"/>
              <a:t>ด้วย ดังนั้นพยายามอย่าให้ ข้อมูลที่ส่งผ่าน </a:t>
            </a:r>
            <a:r>
              <a:rPr lang="en-US"/>
              <a:t>UDP </a:t>
            </a:r>
            <a:r>
              <a:rPr lang="th-TH"/>
              <a:t>เกิน 8</a:t>
            </a:r>
            <a:r>
              <a:rPr lang="en-US" err="1"/>
              <a:t>kB</a:t>
            </a:r>
            <a:endParaRPr lang="en-US"/>
          </a:p>
          <a:p>
            <a:r>
              <a:rPr lang="th-TH"/>
              <a:t>แต่ในการใช้งานส่วนใหญ่ </a:t>
            </a:r>
            <a:r>
              <a:rPr lang="en-US"/>
              <a:t>application </a:t>
            </a:r>
            <a:r>
              <a:rPr lang="th-TH"/>
              <a:t>จะพยายามกันไม่รับ </a:t>
            </a:r>
            <a:r>
              <a:rPr lang="en-US"/>
              <a:t>UDP datagram </a:t>
            </a:r>
            <a:r>
              <a:rPr lang="th-TH"/>
              <a:t>ที่มีขนาดใหญ่กว่า 576 </a:t>
            </a:r>
            <a:r>
              <a:rPr lang="en-US"/>
              <a:t>bytes </a:t>
            </a:r>
            <a:r>
              <a:rPr lang="th-TH"/>
              <a:t>รวม</a:t>
            </a:r>
            <a:r>
              <a:rPr lang="en-US"/>
              <a:t> data + UDP header</a:t>
            </a:r>
            <a:endParaRPr lang="th-TH"/>
          </a:p>
        </p:txBody>
      </p:sp>
      <p:grpSp>
        <p:nvGrpSpPr>
          <p:cNvPr id="4" name="กลุ่ม 3"/>
          <p:cNvGrpSpPr/>
          <p:nvPr/>
        </p:nvGrpSpPr>
        <p:grpSpPr>
          <a:xfrm>
            <a:off x="1619672" y="1571612"/>
            <a:ext cx="5785959" cy="1641364"/>
            <a:chOff x="928662" y="1643050"/>
            <a:chExt cx="7497806" cy="2428892"/>
          </a:xfrm>
        </p:grpSpPr>
        <p:sp>
          <p:nvSpPr>
            <p:cNvPr id="5" name="สี่เหลี่ยมผืนผ้า 6"/>
            <p:cNvSpPr/>
            <p:nvPr/>
          </p:nvSpPr>
          <p:spPr>
            <a:xfrm>
              <a:off x="928662" y="2000240"/>
              <a:ext cx="3714776" cy="4286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Source port</a:t>
              </a:r>
              <a:endParaRPr lang="th-TH" sz="1400" b="1">
                <a:solidFill>
                  <a:schemeClr val="tx1"/>
                </a:solidFill>
              </a:endParaRPr>
            </a:p>
          </p:txBody>
        </p:sp>
        <p:sp>
          <p:nvSpPr>
            <p:cNvPr id="6" name="สี่เหลี่ยมผืนผ้า 7"/>
            <p:cNvSpPr/>
            <p:nvPr/>
          </p:nvSpPr>
          <p:spPr>
            <a:xfrm>
              <a:off x="4643438" y="2000240"/>
              <a:ext cx="3714776" cy="4286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Destination port</a:t>
              </a:r>
              <a:endParaRPr lang="th-TH" sz="1400" b="1">
                <a:solidFill>
                  <a:schemeClr val="tx1"/>
                </a:solidFill>
              </a:endParaRPr>
            </a:p>
          </p:txBody>
        </p:sp>
        <p:sp>
          <p:nvSpPr>
            <p:cNvPr id="7" name="สี่เหลี่ยมผืนผ้า 8"/>
            <p:cNvSpPr/>
            <p:nvPr/>
          </p:nvSpPr>
          <p:spPr>
            <a:xfrm>
              <a:off x="928662" y="2428868"/>
              <a:ext cx="3714776" cy="4286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Length</a:t>
              </a:r>
              <a:endParaRPr lang="th-TH" sz="1400" b="1">
                <a:solidFill>
                  <a:schemeClr val="tx1"/>
                </a:solidFill>
              </a:endParaRPr>
            </a:p>
          </p:txBody>
        </p:sp>
        <p:sp>
          <p:nvSpPr>
            <p:cNvPr id="8" name="สี่เหลี่ยมผืนผ้า 10"/>
            <p:cNvSpPr/>
            <p:nvPr/>
          </p:nvSpPr>
          <p:spPr>
            <a:xfrm>
              <a:off x="4643438" y="2428868"/>
              <a:ext cx="3714776" cy="4286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Checksum</a:t>
              </a:r>
              <a:endParaRPr lang="th-TH" sz="1400" b="1">
                <a:solidFill>
                  <a:schemeClr val="tx1"/>
                </a:solidFill>
              </a:endParaRPr>
            </a:p>
          </p:txBody>
        </p:sp>
        <p:sp>
          <p:nvSpPr>
            <p:cNvPr id="9" name="สี่เหลี่ยมผืนผ้า 17"/>
            <p:cNvSpPr/>
            <p:nvPr/>
          </p:nvSpPr>
          <p:spPr>
            <a:xfrm>
              <a:off x="928662" y="2857496"/>
              <a:ext cx="7429552" cy="12144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rgbClr val="FFFFFF"/>
                  </a:solidFill>
                  <a:latin typeface="Tw Cen M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/>
                  </a:solidFill>
                </a:rPr>
                <a:t>Data</a:t>
              </a:r>
              <a:endParaRPr lang="th-TH" sz="14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8662" y="1643050"/>
              <a:ext cx="368092" cy="455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latin typeface="Arial" pitchFamily="34" charset="0"/>
                  <a:cs typeface="Arial" pitchFamily="34" charset="0"/>
                </a:rPr>
                <a:t>0</a:t>
              </a:r>
              <a:endParaRPr lang="th-TH" sz="1400">
                <a:latin typeface="Aria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14809" y="1643050"/>
              <a:ext cx="496883" cy="455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latin typeface="Arial" pitchFamily="34" charset="0"/>
                  <a:cs typeface="Arial" pitchFamily="34" charset="0"/>
                </a:rPr>
                <a:t>15</a:t>
              </a:r>
              <a:endParaRPr lang="th-TH" sz="1400">
                <a:latin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2000" y="1643050"/>
              <a:ext cx="496883" cy="455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latin typeface="Arial" pitchFamily="34" charset="0"/>
                  <a:cs typeface="Arial" pitchFamily="34" charset="0"/>
                </a:rPr>
                <a:t>16</a:t>
              </a:r>
              <a:endParaRPr lang="th-TH" sz="1400">
                <a:latin typeface="Aria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29585" y="1643050"/>
              <a:ext cx="496883" cy="455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th-TH"/>
              </a:defPPr>
              <a:lvl1pPr marL="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>
                  <a:latin typeface="Arial" pitchFamily="34" charset="0"/>
                  <a:cs typeface="Arial" pitchFamily="34" charset="0"/>
                </a:rPr>
                <a:t>31</a:t>
              </a:r>
              <a:endParaRPr lang="th-TH" sz="1400">
                <a:latin typeface="Arial" pitchFamily="34" charset="0"/>
              </a:endParaRPr>
            </a:p>
          </p:txBody>
        </p:sp>
        <p:cxnSp>
          <p:nvCxnSpPr>
            <p:cNvPr id="14" name="ตัวเชื่อมต่อตรง 23"/>
            <p:cNvCxnSpPr/>
            <p:nvPr/>
          </p:nvCxnSpPr>
          <p:spPr>
            <a:xfrm rot="5400000" flipH="1" flipV="1">
              <a:off x="4499281" y="1858329"/>
              <a:ext cx="288000" cy="19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ตัวเชื่อมต่อตรง 24"/>
            <p:cNvCxnSpPr/>
            <p:nvPr/>
          </p:nvCxnSpPr>
          <p:spPr>
            <a:xfrm rot="5400000" flipH="1" flipV="1">
              <a:off x="785615" y="1857535"/>
              <a:ext cx="288000" cy="19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ตัวเชื่อมต่อตรง 25"/>
            <p:cNvCxnSpPr/>
            <p:nvPr/>
          </p:nvCxnSpPr>
          <p:spPr>
            <a:xfrm rot="5400000" flipH="1" flipV="1">
              <a:off x="8215167" y="1857535"/>
              <a:ext cx="288000" cy="190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/>
</p:sld>
</file>

<file path=ppt/slides/slide2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: DatagramPacket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err="1"/>
              <a:t>DatagramPacket </a:t>
            </a:r>
            <a:r>
              <a:rPr lang="th-TH"/>
              <a:t>มี </a:t>
            </a:r>
            <a:r>
              <a:rPr lang="en-US" err="1"/>
              <a:t>contructor </a:t>
            </a:r>
            <a:r>
              <a:rPr lang="th-TH"/>
              <a:t>ที่สำคัญแบ่งออกเป็น 2 ส่วนคือ</a:t>
            </a:r>
          </a:p>
          <a:p>
            <a:pPr lvl="1"/>
            <a:r>
              <a:rPr lang="en-US" err="1"/>
              <a:t>Contructor </a:t>
            </a:r>
            <a:r>
              <a:rPr lang="th-TH"/>
              <a:t>สำหรับรับข้อมูล</a:t>
            </a:r>
          </a:p>
          <a:p>
            <a:pPr lvl="2"/>
            <a:r>
              <a:rPr lang="en-US"/>
              <a:t>public  DatagramPacket(byte[] buffer, int length)</a:t>
            </a:r>
          </a:p>
          <a:p>
            <a:pPr lvl="2"/>
            <a:r>
              <a:rPr lang="en-US"/>
              <a:t>public  DatagramPacket(byte[] buffer, int offset, int length)</a:t>
            </a:r>
            <a:endParaRPr lang="th-TH"/>
          </a:p>
          <a:p>
            <a:pPr lvl="1"/>
            <a:r>
              <a:rPr lang="en-US" err="1"/>
              <a:t>Contructor </a:t>
            </a:r>
            <a:r>
              <a:rPr lang="th-TH"/>
              <a:t>สำหรับส่งข้อมูล</a:t>
            </a:r>
          </a:p>
          <a:p>
            <a:pPr lvl="2"/>
            <a:r>
              <a:rPr lang="en-US"/>
              <a:t>public  DatagramPacket(byte[] data, int length,    Inetaddress destination, int port)</a:t>
            </a:r>
          </a:p>
          <a:p>
            <a:pPr lvl="2"/>
            <a:r>
              <a:rPr lang="en-US"/>
              <a:t>public  DatagramPacket(byte[] data, int offset, int length, Inetaddress destination,  int port)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2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Get Method </a:t>
            </a:r>
            <a:r>
              <a:rPr lang="th-TH"/>
              <a:t>ใน </a:t>
            </a:r>
            <a:r>
              <a:rPr lang="en-US"/>
              <a:t>Class DatagramPacket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h-TH"/>
              <a:t>ใน </a:t>
            </a:r>
            <a:r>
              <a:rPr lang="en-US" err="1"/>
              <a:t>DatagramPacket </a:t>
            </a:r>
            <a:r>
              <a:rPr lang="th-TH"/>
              <a:t>จะมีเมธอดเกี่ยวกับการดึงข้อมูลออกที่สำคัญอยู่ 5 เมธอด</a:t>
            </a:r>
          </a:p>
          <a:p>
            <a:pPr lvl="1"/>
            <a:r>
              <a:rPr lang="en-US"/>
              <a:t>public  InetAddress  getAddress()</a:t>
            </a:r>
          </a:p>
          <a:p>
            <a:pPr lvl="2"/>
            <a:r>
              <a:rPr lang="th-TH"/>
              <a:t>ดึงค่า </a:t>
            </a:r>
            <a:r>
              <a:rPr lang="en-US" err="1"/>
              <a:t>InetAddress </a:t>
            </a:r>
            <a:r>
              <a:rPr lang="th-TH"/>
              <a:t>ที่เป็นเครื่องปลายทาง</a:t>
            </a:r>
          </a:p>
          <a:p>
            <a:pPr lvl="1"/>
            <a:r>
              <a:rPr lang="en-US"/>
              <a:t>public  int  getPort()</a:t>
            </a:r>
          </a:p>
          <a:p>
            <a:pPr lvl="2"/>
            <a:r>
              <a:rPr lang="th-TH"/>
              <a:t>ดึงค่าหมายเลข </a:t>
            </a:r>
            <a:r>
              <a:rPr lang="en-US"/>
              <a:t>port </a:t>
            </a:r>
            <a:r>
              <a:rPr lang="th-TH"/>
              <a:t>ของเครื่องปลายทาง</a:t>
            </a:r>
          </a:p>
          <a:p>
            <a:pPr lvl="1"/>
            <a:r>
              <a:rPr lang="en-US"/>
              <a:t>public  int  getLength()</a:t>
            </a:r>
          </a:p>
          <a:p>
            <a:pPr lvl="2"/>
            <a:r>
              <a:rPr lang="th-TH"/>
              <a:t>คืนจำนวน </a:t>
            </a:r>
            <a:r>
              <a:rPr lang="en-US"/>
              <a:t>byte </a:t>
            </a:r>
            <a:r>
              <a:rPr lang="th-TH"/>
              <a:t>ของข้อมูลใน</a:t>
            </a:r>
            <a:r>
              <a:rPr lang="en-US"/>
              <a:t> datagram </a:t>
            </a:r>
          </a:p>
          <a:p>
            <a:pPr lvl="1"/>
            <a:r>
              <a:rPr lang="en-US"/>
              <a:t>public  int getOffset()</a:t>
            </a:r>
          </a:p>
          <a:p>
            <a:pPr lvl="2"/>
            <a:r>
              <a:rPr lang="th-TH"/>
              <a:t>คืนค่า </a:t>
            </a:r>
            <a:r>
              <a:rPr lang="en-US"/>
              <a:t>offset </a:t>
            </a:r>
            <a:r>
              <a:rPr lang="th-TH"/>
              <a:t>ที่เป็นจุดเริ่มต้นของข้อมูล</a:t>
            </a:r>
          </a:p>
          <a:p>
            <a:pPr lvl="1"/>
            <a:r>
              <a:rPr lang="en-US"/>
              <a:t>public  byte[] getData()</a:t>
            </a:r>
          </a:p>
          <a:p>
            <a:pPr lvl="2"/>
            <a:r>
              <a:rPr lang="th-TH"/>
              <a:t>ดึงข้อมูลออกจาก </a:t>
            </a:r>
            <a:r>
              <a:rPr lang="en-US" err="1"/>
              <a:t>datagrampacket </a:t>
            </a:r>
            <a:r>
              <a:rPr lang="th-TH"/>
              <a:t>ปกติแล้วควรจะแปลงข้อมูลให้อยู่ในรูปที่นำไปใช้ได้เลย เช่น   </a:t>
            </a:r>
            <a:r>
              <a:rPr lang="en-US"/>
              <a:t>(</a:t>
            </a:r>
            <a:r>
              <a:rPr lang="th-TH"/>
              <a:t>กำหนด </a:t>
            </a:r>
            <a:r>
              <a:rPr lang="en-US" err="1"/>
              <a:t>dp </a:t>
            </a:r>
            <a:r>
              <a:rPr lang="th-TH"/>
              <a:t>เป็น </a:t>
            </a:r>
            <a:r>
              <a:rPr lang="en-US"/>
              <a:t>object </a:t>
            </a:r>
            <a:r>
              <a:rPr lang="th-TH"/>
              <a:t>ของ </a:t>
            </a:r>
            <a:r>
              <a:rPr lang="en-US" err="1"/>
              <a:t>DatagramPacket)</a:t>
            </a:r>
            <a:endParaRPr lang="th-TH"/>
          </a:p>
          <a:p>
            <a:pPr lvl="2"/>
            <a:r>
              <a:rPr lang="en-US"/>
              <a:t>String  s  = new String(dp.getData(), “ASCII”);</a:t>
            </a:r>
          </a:p>
          <a:p>
            <a:pPr lvl="2"/>
            <a:r>
              <a:rPr lang="en-US" err="1"/>
              <a:t>InputStream in = new ByteArrayInputStream(dp.getData(), dp.getOffset(), dp.getLength());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2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/>
              <a:t>ตัวอย่าง </a:t>
            </a:r>
            <a:r>
              <a:rPr lang="en-US" b="1"/>
              <a:t>1</a:t>
            </a:r>
            <a:endParaRPr lang="th-TH" b="1"/>
          </a:p>
        </p:txBody>
      </p:sp>
      <p:pic>
        <p:nvPicPr>
          <p:cNvPr id="6" name="Content Placeholder 5" descr="datagram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82286" y="1628800"/>
            <a:ext cx="7862122" cy="4334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 descr="datagramr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391" y="5445224"/>
            <a:ext cx="5840097" cy="11521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Set Method </a:t>
            </a:r>
            <a:r>
              <a:rPr lang="th-TH"/>
              <a:t>ใน </a:t>
            </a:r>
            <a:r>
              <a:rPr lang="en-US"/>
              <a:t>Class DatagramPacket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ปกติการสร้าง </a:t>
            </a:r>
            <a:r>
              <a:rPr lang="en-US" err="1"/>
              <a:t>DatagramPacket </a:t>
            </a:r>
            <a:r>
              <a:rPr lang="th-TH"/>
              <a:t>ด้วย </a:t>
            </a:r>
            <a:r>
              <a:rPr lang="en-US"/>
              <a:t>constructor </a:t>
            </a:r>
            <a:r>
              <a:rPr lang="th-TH"/>
              <a:t>เพียงพออยู่แล้ว ยกเว้นในกรณีที่ต้องการแก้ไขค่าโดยไม่สร้าง </a:t>
            </a:r>
            <a:r>
              <a:rPr lang="en-US"/>
              <a:t>object </a:t>
            </a:r>
            <a:r>
              <a:rPr lang="th-TH"/>
              <a:t>ใหม่เพื่อความเร็วในการใช้งาน มีเมธอดสำคัญอยู่ 4 เมธอด</a:t>
            </a:r>
          </a:p>
          <a:p>
            <a:pPr lvl="1"/>
            <a:r>
              <a:rPr lang="en-US"/>
              <a:t>public  void  setData(byte[] data)</a:t>
            </a:r>
          </a:p>
          <a:p>
            <a:pPr lvl="1"/>
            <a:r>
              <a:rPr lang="en-US"/>
              <a:t>public  void  setData(byte[] data, int offset, int length)</a:t>
            </a:r>
          </a:p>
          <a:p>
            <a:pPr lvl="2"/>
            <a:r>
              <a:rPr lang="th-TH"/>
              <a:t>สำหรับต้องการเปลี่ยนค่า </a:t>
            </a:r>
            <a:r>
              <a:rPr lang="en-US"/>
              <a:t>data </a:t>
            </a:r>
            <a:r>
              <a:rPr lang="th-TH"/>
              <a:t>ที่ต้องการจะส่ง</a:t>
            </a:r>
          </a:p>
          <a:p>
            <a:pPr lvl="1"/>
            <a:r>
              <a:rPr lang="en-US"/>
              <a:t>public  void  setAddress(InetAddress   remote)</a:t>
            </a:r>
          </a:p>
          <a:p>
            <a:pPr lvl="1"/>
            <a:r>
              <a:rPr lang="en-US"/>
              <a:t>public  void  setPort(int   port)</a:t>
            </a:r>
          </a:p>
          <a:p>
            <a:pPr lvl="1"/>
            <a:r>
              <a:rPr lang="en-US"/>
              <a:t>public  void  setLength(int  length)</a:t>
            </a:r>
            <a:endParaRPr lang="th-TH"/>
          </a:p>
          <a:p>
            <a:pPr lvl="1"/>
            <a:endParaRPr lang="en-US"/>
          </a:p>
          <a:p>
            <a:pPr lvl="1"/>
            <a:endParaRPr lang="th-TH"/>
          </a:p>
        </p:txBody>
      </p:sp>
    </p:spTree>
  </p:cSld>
  <p:clrMapOvr>
    <a:masterClrMapping/>
  </p:clrMapOvr>
  <p:transition/>
  <p:timing/>
</p:sld>
</file>

<file path=ppt/slides/slide2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: DatagramSocket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Socket </a:t>
            </a:r>
            <a:r>
              <a:rPr lang="th-TH"/>
              <a:t>ใน </a:t>
            </a:r>
            <a:r>
              <a:rPr lang="en-US"/>
              <a:t>datagram </a:t>
            </a:r>
            <a:r>
              <a:rPr lang="th-TH"/>
              <a:t>จะถูกผูกอยู่กับ </a:t>
            </a:r>
            <a:r>
              <a:rPr lang="en-US"/>
              <a:t>port </a:t>
            </a:r>
            <a:r>
              <a:rPr lang="th-TH"/>
              <a:t>ซึ่งจะใช้ทั้งรับและส่งข้อมูล</a:t>
            </a:r>
          </a:p>
          <a:p>
            <a:pPr lvl="1"/>
            <a:r>
              <a:rPr lang="th-TH"/>
              <a:t>ในกรณีที่เขียน </a:t>
            </a:r>
            <a:r>
              <a:rPr lang="en-US"/>
              <a:t>client </a:t>
            </a:r>
            <a:r>
              <a:rPr lang="th-TH"/>
              <a:t>ไม่จำเป็นจะต้องระบุ </a:t>
            </a:r>
            <a:r>
              <a:rPr lang="en-US"/>
              <a:t>port </a:t>
            </a:r>
            <a:r>
              <a:rPr lang="th-TH"/>
              <a:t>สามารถปล่อยให้ระบบหา </a:t>
            </a:r>
            <a:r>
              <a:rPr lang="en-US"/>
              <a:t>port </a:t>
            </a:r>
            <a:r>
              <a:rPr lang="th-TH"/>
              <a:t>ที่ว่างให้เอง </a:t>
            </a:r>
            <a:r>
              <a:rPr lang="en-US"/>
              <a:t>(anonymous port)</a:t>
            </a:r>
            <a:endParaRPr lang="th-TH"/>
          </a:p>
          <a:p>
            <a:pPr lvl="1"/>
            <a:r>
              <a:rPr lang="th-TH"/>
              <a:t>ในกรณีของ </a:t>
            </a:r>
            <a:r>
              <a:rPr lang="en-US"/>
              <a:t>Server </a:t>
            </a:r>
            <a:r>
              <a:rPr lang="th-TH"/>
              <a:t>จะต้องกำหนด </a:t>
            </a:r>
            <a:r>
              <a:rPr lang="en-US"/>
              <a:t>port </a:t>
            </a:r>
            <a:r>
              <a:rPr lang="th-TH"/>
              <a:t>เพื่อให้ </a:t>
            </a:r>
            <a:r>
              <a:rPr lang="en-US"/>
              <a:t>Client </a:t>
            </a:r>
            <a:r>
              <a:rPr lang="th-TH"/>
              <a:t>สามารถติดต่อเข้ามาได้ </a:t>
            </a:r>
          </a:p>
          <a:p>
            <a:pPr lvl="1"/>
            <a:r>
              <a:rPr lang="th-TH"/>
              <a:t>ดังนั้นเมื่อต้องการเขียนโปรแกรมที่เป็น </a:t>
            </a:r>
            <a:r>
              <a:rPr lang="en-US"/>
              <a:t>Server </a:t>
            </a:r>
            <a:r>
              <a:rPr lang="th-TH"/>
              <a:t>จะต้องเลือกใช้ </a:t>
            </a:r>
            <a:r>
              <a:rPr lang="en-US"/>
              <a:t>constructor </a:t>
            </a:r>
            <a:r>
              <a:rPr lang="th-TH"/>
              <a:t>ที่สามารถระบุหมายเลข </a:t>
            </a:r>
            <a:r>
              <a:rPr lang="en-US"/>
              <a:t>port </a:t>
            </a:r>
            <a:r>
              <a:rPr lang="th-TH"/>
              <a:t>ได้</a:t>
            </a:r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2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Constructor : DatagramSocket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/>
              <a:t>ใน </a:t>
            </a:r>
            <a:r>
              <a:rPr lang="en-US" err="1"/>
              <a:t>DatagramSocket </a:t>
            </a:r>
            <a:r>
              <a:rPr lang="th-TH"/>
              <a:t>มี </a:t>
            </a:r>
            <a:r>
              <a:rPr lang="en-US"/>
              <a:t>constructor </a:t>
            </a:r>
            <a:r>
              <a:rPr lang="th-TH"/>
              <a:t>อยู่ 3 แบบ ซึ่งจะถูกเรียกใช้ในเหตุการณ์ที่ต่างกัน</a:t>
            </a:r>
          </a:p>
          <a:p>
            <a:pPr lvl="1"/>
            <a:r>
              <a:rPr lang="th-TH"/>
              <a:t>เปิด </a:t>
            </a:r>
            <a:r>
              <a:rPr lang="en-US"/>
              <a:t>socket </a:t>
            </a:r>
            <a:r>
              <a:rPr lang="th-TH"/>
              <a:t>แบบ </a:t>
            </a:r>
            <a:r>
              <a:rPr lang="en-US"/>
              <a:t>anonymous port</a:t>
            </a:r>
          </a:p>
          <a:p>
            <a:pPr lvl="2"/>
            <a:r>
              <a:rPr lang="en-US"/>
              <a:t>public  DatagramSocket()  throws  SocketException</a:t>
            </a:r>
            <a:endParaRPr lang="en-US"/>
          </a:p>
          <a:p>
            <a:pPr lvl="1"/>
            <a:r>
              <a:rPr lang="th-TH"/>
              <a:t>เปิด </a:t>
            </a:r>
            <a:r>
              <a:rPr lang="en-US"/>
              <a:t>socket </a:t>
            </a:r>
            <a:r>
              <a:rPr lang="th-TH"/>
              <a:t>บน </a:t>
            </a:r>
            <a:r>
              <a:rPr lang="en-US"/>
              <a:t>port </a:t>
            </a:r>
            <a:r>
              <a:rPr lang="th-TH"/>
              <a:t>ที่เจาะจงไว้บนทุก </a:t>
            </a:r>
            <a:r>
              <a:rPr lang="en-US"/>
              <a:t>network interface</a:t>
            </a:r>
          </a:p>
          <a:p>
            <a:pPr lvl="2"/>
            <a:r>
              <a:rPr lang="en-US"/>
              <a:t>public  DatagramSocket(int port)  throws  SocketException</a:t>
            </a:r>
            <a:endParaRPr lang="en-US"/>
          </a:p>
          <a:p>
            <a:pPr lvl="1"/>
            <a:r>
              <a:rPr lang="th-TH"/>
              <a:t>เปิด </a:t>
            </a:r>
            <a:r>
              <a:rPr lang="en-US"/>
              <a:t>socket </a:t>
            </a:r>
            <a:r>
              <a:rPr lang="th-TH"/>
              <a:t>บน </a:t>
            </a:r>
            <a:r>
              <a:rPr lang="en-US"/>
              <a:t>port </a:t>
            </a:r>
            <a:r>
              <a:rPr lang="th-TH"/>
              <a:t>ที่เจาะจงไว้บน </a:t>
            </a:r>
            <a:r>
              <a:rPr lang="en-US"/>
              <a:t>network interface </a:t>
            </a:r>
            <a:r>
              <a:rPr lang="th-TH"/>
              <a:t>ที่เจาะจง</a:t>
            </a:r>
          </a:p>
          <a:p>
            <a:pPr lvl="2"/>
            <a:r>
              <a:rPr lang="en-US"/>
              <a:t>public  DatagramSocket(int  port, InetAddress  address) throws SocketException</a:t>
            </a:r>
            <a:endParaRPr lang="th-TH"/>
          </a:p>
          <a:p>
            <a:r>
              <a:rPr lang="en-US" sz="2600"/>
              <a:t>Port </a:t>
            </a:r>
            <a:r>
              <a:rPr lang="th-TH" sz="2600"/>
              <a:t>ที่กล่าวถึงคือ </a:t>
            </a:r>
            <a:r>
              <a:rPr lang="en-US" sz="2600"/>
              <a:t>local port </a:t>
            </a:r>
            <a:r>
              <a:rPr lang="th-TH" sz="2600"/>
              <a:t>หรือเครื่องตัวเอง  </a:t>
            </a:r>
          </a:p>
          <a:p>
            <a:r>
              <a:rPr lang="th-TH" b="1"/>
              <a:t>เตือน </a:t>
            </a:r>
            <a:r>
              <a:rPr lang="en-US" b="1"/>
              <a:t>:</a:t>
            </a:r>
            <a:r>
              <a:rPr lang="en-US"/>
              <a:t>  </a:t>
            </a:r>
            <a:r>
              <a:rPr lang="en-US" sz="2400"/>
              <a:t>remote IP, remote port </a:t>
            </a:r>
            <a:r>
              <a:rPr lang="th-TH" sz="2400"/>
              <a:t>จะตั้งค่าใน </a:t>
            </a:r>
            <a:r>
              <a:rPr lang="en-US" sz="2400" err="1"/>
              <a:t>DatagramPacket</a:t>
            </a:r>
            <a:endParaRPr lang="th-TH"/>
          </a:p>
          <a:p>
            <a:pPr lvl="1"/>
            <a:endParaRPr lang="th-TH"/>
          </a:p>
        </p:txBody>
      </p:sp>
    </p:spTree>
  </p:cSld>
  <p:clrMapOvr>
    <a:masterClrMapping/>
  </p:clrMapOvr>
  <p:transition/>
  <p:timing/>
</p:sld>
</file>

<file path=ppt/slides/slide2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การส่งและรับข้อมูล </a:t>
            </a:r>
            <a:r>
              <a:rPr lang="en-US"/>
              <a:t>datagram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/>
              <a:t>เป้าหมายหลักของ </a:t>
            </a:r>
            <a:r>
              <a:rPr lang="en-US" err="1"/>
              <a:t>DatagramSocket </a:t>
            </a:r>
            <a:r>
              <a:rPr lang="th-TH"/>
              <a:t>คือ การส่งและรับข้อมูล</a:t>
            </a:r>
          </a:p>
          <a:p>
            <a:r>
              <a:rPr lang="en-US"/>
              <a:t>public  void  send(DatagramPacket   dp)</a:t>
            </a:r>
          </a:p>
          <a:p>
            <a:pPr lvl="1"/>
            <a:r>
              <a:rPr lang="th-TH"/>
              <a:t>ใช้สำหรับส่งข้อมูล </a:t>
            </a:r>
            <a:r>
              <a:rPr lang="en-US"/>
              <a:t>datagram </a:t>
            </a:r>
            <a:r>
              <a:rPr lang="th-TH"/>
              <a:t>ไปยังเครื่องปลายทาง</a:t>
            </a:r>
          </a:p>
          <a:p>
            <a:r>
              <a:rPr lang="en-US"/>
              <a:t>public  void  receive(DatagramPacket   dp)</a:t>
            </a:r>
          </a:p>
          <a:p>
            <a:pPr lvl="1"/>
            <a:r>
              <a:rPr lang="th-TH"/>
              <a:t>ใช้สำหรับรับข้อมูล </a:t>
            </a:r>
            <a:r>
              <a:rPr lang="en-US"/>
              <a:t>datagram </a:t>
            </a:r>
            <a:r>
              <a:rPr lang="th-TH"/>
              <a:t>จากเครื่องปลายทาง</a:t>
            </a:r>
          </a:p>
          <a:p>
            <a:pPr lvl="1"/>
            <a:r>
              <a:rPr lang="th-TH"/>
              <a:t>การรอข้อมูลจะ </a:t>
            </a:r>
            <a:r>
              <a:rPr lang="en-US"/>
              <a:t>block </a:t>
            </a:r>
            <a:r>
              <a:rPr lang="th-TH"/>
              <a:t>ที่คำสั่งนี้จนกว่าจะได้รับข้อมูล</a:t>
            </a:r>
          </a:p>
          <a:p>
            <a:r>
              <a:rPr lang="en-US"/>
              <a:t>public  void  close()</a:t>
            </a:r>
          </a:p>
          <a:p>
            <a:pPr lvl="1"/>
            <a:r>
              <a:rPr lang="th-TH"/>
              <a:t>ใช้สำหรับคืน </a:t>
            </a:r>
            <a:r>
              <a:rPr lang="en-US"/>
              <a:t>port </a:t>
            </a:r>
            <a:r>
              <a:rPr lang="th-TH"/>
              <a:t>ที่ใช้งาน</a:t>
            </a:r>
          </a:p>
          <a:p>
            <a:r>
              <a:rPr lang="en-US"/>
              <a:t>public  int  getLocalPort()</a:t>
            </a:r>
          </a:p>
          <a:p>
            <a:pPr lvl="1"/>
            <a:r>
              <a:rPr lang="th-TH"/>
              <a:t>คืนค่าหมายเลข </a:t>
            </a:r>
            <a:r>
              <a:rPr lang="en-US"/>
              <a:t>port </a:t>
            </a:r>
            <a:r>
              <a:rPr lang="th-TH"/>
              <a:t>ซึ่งทำให้รู้ว่าระบบจัดสรร </a:t>
            </a:r>
            <a:r>
              <a:rPr lang="en-US"/>
              <a:t>port </a:t>
            </a:r>
            <a:r>
              <a:rPr lang="th-TH"/>
              <a:t>หมายเลขอะไรมาให้เรา</a:t>
            </a:r>
          </a:p>
        </p:txBody>
      </p:sp>
    </p:spTree>
  </p:cSld>
  <p:clrMapOvr>
    <a:masterClrMapping/>
  </p:clrMapOvr>
  <p:transition/>
  <p:timing/>
</p:sld>
</file>

<file path=ppt/slides/slide2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: Echo Server/ Echo Client</a:t>
            </a:r>
            <a:endParaRPr lang="th-TH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07704" y="2289051"/>
            <a:ext cx="923925" cy="923925"/>
          </a:xfrm>
          <a:prstGeom prst="rect">
            <a:avLst/>
          </a:prstGeom>
          <a:noFill/>
          <a:ln w="9525">
            <a:noFill/>
            <a:miter lim="800000"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56176" y="2204864"/>
            <a:ext cx="666750" cy="971550"/>
          </a:xfrm>
          <a:prstGeom prst="rect">
            <a:avLst/>
          </a:prstGeom>
          <a:noFill/>
          <a:ln w="9525">
            <a:noFill/>
            <a:miter lim="800000"/>
          </a:ln>
        </p:spPr>
      </p:pic>
      <p:sp>
        <p:nvSpPr>
          <p:cNvPr id="6" name="TextBox 5"/>
          <p:cNvSpPr txBox="1"/>
          <p:nvPr/>
        </p:nvSpPr>
        <p:spPr>
          <a:xfrm>
            <a:off x="1835696" y="1753652"/>
            <a:ext cx="992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Client</a:t>
            </a:r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724128" y="1772816"/>
            <a:ext cx="2001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Server:9000</a:t>
            </a:r>
            <a:endParaRPr lang="th-TH"/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619672" y="4149080"/>
            <a:ext cx="17281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5652120" y="4149080"/>
            <a:ext cx="172819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83768" y="3429000"/>
            <a:ext cx="4032448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915816" y="3068960"/>
            <a:ext cx="2851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/>
              <a:t>ส่งข้อความไปหา </a:t>
            </a:r>
            <a:r>
              <a:rPr lang="en-US"/>
              <a:t>Server</a:t>
            </a:r>
            <a:endParaRPr lang="th-TH"/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2483768" y="4221088"/>
            <a:ext cx="3960440" cy="5760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83768" y="3861048"/>
            <a:ext cx="3876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h-TH"/>
              <a:t>ส่งข้อความที่ได้รับกลับไปหา </a:t>
            </a:r>
            <a:r>
              <a:rPr lang="en-US"/>
              <a:t>Client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แบบฝึกหัด</a:t>
            </a:r>
          </a:p>
        </p:txBody>
      </p:sp>
      <p:pic>
        <p:nvPicPr>
          <p:cNvPr id="4" name="Content Placeholder 3" descr="java2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899592" y="1628801"/>
            <a:ext cx="7512216" cy="32159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2"/>
          <p:cNvSpPr txBox="1"/>
          <p:nvPr/>
        </p:nvSpPr>
        <p:spPr>
          <a:xfrm>
            <a:off x="2858680" y="4886776"/>
            <a:ext cx="4480992" cy="1802904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th-TH" sz="3100"/>
              <a:t>จงหาผลการรัน ถ้าผู้ใช้เรียกใช้งานด้วยคำสั่ง </a:t>
            </a: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kumimoji="0" lang="en-US" sz="26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  Exo1</a:t>
            </a: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600"/>
              <a:t>java  Exo1    125</a:t>
            </a: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600"/>
              <a:t>java  Exo1     25   15</a:t>
            </a:r>
            <a:endParaRPr lang="th-TH" sz="2600"/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sz="2600"/>
              <a:t>java  Exo1     25    a</a:t>
            </a:r>
            <a:endParaRPr lang="th-TH" sz="2600"/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endParaRPr kumimoji="0" lang="th-TH" sz="2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endParaRPr kumimoji="0" lang="th-TH" sz="29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/>
</p:sld>
</file>

<file path=ppt/slides/slide2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: EchoClient</a:t>
            </a:r>
            <a:endParaRPr lang="th-TH"/>
          </a:p>
        </p:txBody>
      </p:sp>
      <p:pic>
        <p:nvPicPr>
          <p:cNvPr id="4" name="Content Placeholder 3" descr="Echoclien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30255" y="1600200"/>
            <a:ext cx="8287729" cy="4997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: EchoServer</a:t>
            </a:r>
            <a:endParaRPr lang="th-TH"/>
          </a:p>
        </p:txBody>
      </p:sp>
      <p:pic>
        <p:nvPicPr>
          <p:cNvPr id="4" name="Content Placeholder 3" descr="echoserver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350323" y="1700808"/>
            <a:ext cx="8589109" cy="4729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2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: Date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ในภาษา </a:t>
            </a:r>
            <a:r>
              <a:rPr lang="en-US"/>
              <a:t>Java </a:t>
            </a:r>
            <a:r>
              <a:rPr lang="th-TH"/>
              <a:t>สามารถดึงเวลาของเครื่องคอมพิวเตอร์ออกมาได้ โดยใช้ </a:t>
            </a:r>
            <a:r>
              <a:rPr lang="en-US"/>
              <a:t>Class </a:t>
            </a:r>
            <a:r>
              <a:rPr lang="th-TH"/>
              <a:t>ที่ชื่อว่า </a:t>
            </a:r>
            <a:r>
              <a:rPr lang="en-US"/>
              <a:t>Date</a:t>
            </a:r>
          </a:p>
          <a:p>
            <a:r>
              <a:rPr lang="en-US"/>
              <a:t>Date </a:t>
            </a:r>
            <a:r>
              <a:rPr lang="th-TH"/>
              <a:t>มี </a:t>
            </a:r>
            <a:r>
              <a:rPr lang="en-US"/>
              <a:t>constructor </a:t>
            </a:r>
            <a:r>
              <a:rPr lang="th-TH"/>
              <a:t>หลายแบบแต่ถ้าต้องการเวลาปัจจุบันสามารถใช้ </a:t>
            </a:r>
            <a:r>
              <a:rPr lang="en-US"/>
              <a:t>constructor </a:t>
            </a:r>
            <a:r>
              <a:rPr lang="th-TH"/>
              <a:t>ที่ง่ายที่สุดคือ </a:t>
            </a:r>
            <a:r>
              <a:rPr lang="en-US"/>
              <a:t>public  Date( )</a:t>
            </a:r>
          </a:p>
          <a:p>
            <a:pPr lvl="1"/>
            <a:r>
              <a:rPr lang="en-US"/>
              <a:t>Date  now  =  new Date();</a:t>
            </a:r>
          </a:p>
          <a:p>
            <a:r>
              <a:rPr lang="th-TH"/>
              <a:t>เมธอดใน </a:t>
            </a:r>
            <a:r>
              <a:rPr lang="en-US"/>
              <a:t>Class Date </a:t>
            </a:r>
            <a:r>
              <a:rPr lang="th-TH"/>
              <a:t>สามารถดึงค่า วัน เดือน ปี ชั่วโมง นาที ได้ แต่ถ้าต้องการทั้งหมด สามารถใช้เมธอด  </a:t>
            </a:r>
            <a:r>
              <a:rPr lang="en-US" err="1"/>
              <a:t>toString();</a:t>
            </a:r>
          </a:p>
          <a:p>
            <a:pPr lvl="1"/>
            <a:r>
              <a:rPr lang="en-US"/>
              <a:t>String  date =  now.toString();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2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</a:t>
            </a:r>
          </a:p>
        </p:txBody>
      </p:sp>
      <p:pic>
        <p:nvPicPr>
          <p:cNvPr id="4" name="Content Placeholder 3" descr="datetime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661" y="1988840"/>
            <a:ext cx="8146787" cy="216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dateru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80" y="4941168"/>
            <a:ext cx="7384820" cy="9361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Java  try-catch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ในภาษา </a:t>
            </a:r>
            <a:r>
              <a:rPr lang="en-US"/>
              <a:t>Java </a:t>
            </a:r>
            <a:r>
              <a:rPr lang="th-TH"/>
              <a:t>เมื่อมีการเรียกใช้งาน </a:t>
            </a:r>
            <a:r>
              <a:rPr lang="en-US"/>
              <a:t>method </a:t>
            </a:r>
            <a:r>
              <a:rPr lang="th-TH"/>
              <a:t>และเกิดข้อผิดพลาดขึ้น </a:t>
            </a:r>
            <a:r>
              <a:rPr lang="en-US"/>
              <a:t>(error) </a:t>
            </a:r>
            <a:r>
              <a:rPr lang="th-TH"/>
              <a:t>จะมีเหตุการณ์ที่เรียกว่า </a:t>
            </a:r>
            <a:r>
              <a:rPr lang="en-US"/>
              <a:t>Exception </a:t>
            </a:r>
            <a:r>
              <a:rPr lang="th-TH"/>
              <a:t>เกิดขึ้น</a:t>
            </a:r>
          </a:p>
          <a:p>
            <a:r>
              <a:rPr lang="th-TH"/>
              <a:t>ใน </a:t>
            </a:r>
            <a:r>
              <a:rPr lang="en-US"/>
              <a:t>Class </a:t>
            </a:r>
            <a:r>
              <a:rPr lang="th-TH"/>
              <a:t>มาตรฐานของ</a:t>
            </a:r>
            <a:r>
              <a:rPr lang="en-US"/>
              <a:t> Java </a:t>
            </a:r>
            <a:r>
              <a:rPr lang="th-TH"/>
              <a:t>แต่ละ </a:t>
            </a:r>
            <a:r>
              <a:rPr lang="en-US"/>
              <a:t>method </a:t>
            </a:r>
            <a:r>
              <a:rPr lang="th-TH"/>
              <a:t>จะมีการโยน</a:t>
            </a:r>
            <a:r>
              <a:rPr lang="en-US"/>
              <a:t> (throw) Exception </a:t>
            </a:r>
            <a:r>
              <a:rPr lang="th-TH"/>
              <a:t>ออกจาก </a:t>
            </a:r>
            <a:r>
              <a:rPr lang="en-US"/>
              <a:t>method </a:t>
            </a:r>
            <a:r>
              <a:rPr lang="th-TH"/>
              <a:t>เพื่อให้ผู้เรียกใช้ </a:t>
            </a:r>
            <a:r>
              <a:rPr lang="en-US"/>
              <a:t>method </a:t>
            </a:r>
            <a:r>
              <a:rPr lang="th-TH"/>
              <a:t>สามารถจัดการเอง</a:t>
            </a:r>
          </a:p>
          <a:p>
            <a:r>
              <a:rPr lang="th-TH"/>
              <a:t>การเขียนโปรแกรมเพื่อดัก </a:t>
            </a:r>
            <a:r>
              <a:rPr lang="en-US"/>
              <a:t>Exception </a:t>
            </a:r>
            <a:r>
              <a:rPr lang="th-TH"/>
              <a:t>ที่เกิดขึ้นใน </a:t>
            </a:r>
            <a:r>
              <a:rPr lang="en-US"/>
              <a:t>method </a:t>
            </a:r>
            <a:r>
              <a:rPr lang="th-TH"/>
              <a:t>จะใช้คำสั่ง </a:t>
            </a:r>
            <a:r>
              <a:rPr lang="en-US" b="1">
                <a:solidFill>
                  <a:srgbClr val="FF0000"/>
                </a:solidFill>
              </a:rPr>
              <a:t>try </a:t>
            </a:r>
            <a:r>
              <a:rPr lang="th-TH"/>
              <a:t>ตามด้วย </a:t>
            </a:r>
            <a:r>
              <a:rPr lang="en-US"/>
              <a:t>{  }  </a:t>
            </a:r>
            <a:r>
              <a:rPr lang="th-TH"/>
              <a:t>และให้นำชุดคำสั่งที่ต้องการจะดักจับ </a:t>
            </a:r>
            <a:r>
              <a:rPr lang="en-US"/>
              <a:t>Exception </a:t>
            </a:r>
            <a:r>
              <a:rPr lang="th-TH"/>
              <a:t>ไว้ข้างใน </a:t>
            </a:r>
            <a:r>
              <a:rPr lang="en-US"/>
              <a:t>{ }</a:t>
            </a:r>
          </a:p>
          <a:p>
            <a:r>
              <a:rPr lang="th-TH"/>
              <a:t>เมื่อมี </a:t>
            </a:r>
            <a:r>
              <a:rPr lang="en-US"/>
              <a:t>Exception </a:t>
            </a:r>
            <a:r>
              <a:rPr lang="th-TH"/>
              <a:t>เกิดขึ้นโปรแกรมจะกระโดดไปยังส่วนของ </a:t>
            </a:r>
            <a:r>
              <a:rPr lang="en-US" b="1">
                <a:solidFill>
                  <a:srgbClr val="FF0000"/>
                </a:solidFill>
              </a:rPr>
              <a:t>catch</a:t>
            </a:r>
            <a:endParaRPr lang="th-TH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 </a:t>
            </a:r>
            <a:r>
              <a:rPr lang="en-US"/>
              <a:t>Class IOException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81128"/>
          </a:xfrm>
        </p:spPr>
        <p:txBody>
          <a:bodyPr>
            <a:normAutofit fontScale="77500" lnSpcReduction="20000"/>
          </a:bodyPr>
          <a:lstStyle/>
          <a:p>
            <a:r>
              <a:rPr lang="en-US" err="1"/>
              <a:t>java.lang.</a:t>
            </a:r>
            <a:r>
              <a:rPr lang="en-US" b="1" err="1">
                <a:hlinkClick r:id="rId2" tooltip="class in java.lang"/>
              </a:rPr>
              <a:t>Exception</a:t>
            </a:r>
            <a:r>
              <a:rPr lang="en-US"/>
              <a:t> </a:t>
            </a:r>
          </a:p>
          <a:p>
            <a:pPr lvl="1"/>
            <a:r>
              <a:rPr lang="en-US" err="1"/>
              <a:t>java.io.</a:t>
            </a:r>
            <a:r>
              <a:rPr lang="en-US" b="1" err="1">
                <a:hlinkClick r:id="rId3" tooltip="class in java.io"/>
              </a:rPr>
              <a:t>IOException</a:t>
            </a:r>
            <a:endParaRPr lang="en-US"/>
          </a:p>
          <a:p>
            <a:pPr lvl="2"/>
            <a:r>
              <a:rPr lang="en-US" err="1"/>
              <a:t>java.io.</a:t>
            </a:r>
            <a:r>
              <a:rPr lang="en-US" b="1" err="1">
                <a:hlinkClick r:id="rId4" tooltip="class in java.io"/>
              </a:rPr>
              <a:t>CharConversionException</a:t>
            </a:r>
            <a:endParaRPr lang="en-US"/>
          </a:p>
          <a:p>
            <a:pPr lvl="2"/>
            <a:r>
              <a:rPr lang="en-US" err="1"/>
              <a:t>java.io.</a:t>
            </a:r>
            <a:r>
              <a:rPr lang="en-US" b="1" err="1">
                <a:hlinkClick r:id="rId5" tooltip="class in java.io"/>
              </a:rPr>
              <a:t>EOFException</a:t>
            </a:r>
            <a:endParaRPr lang="en-US"/>
          </a:p>
          <a:p>
            <a:pPr lvl="2"/>
            <a:r>
              <a:rPr lang="en-US" err="1"/>
              <a:t>java.io.</a:t>
            </a:r>
            <a:r>
              <a:rPr lang="en-US" b="1" err="1">
                <a:hlinkClick r:id="rId6" tooltip="class in java.io"/>
              </a:rPr>
              <a:t>FileNotFoundException</a:t>
            </a:r>
            <a:endParaRPr lang="en-US"/>
          </a:p>
          <a:p>
            <a:pPr lvl="2"/>
            <a:r>
              <a:rPr lang="en-US" err="1"/>
              <a:t>java.io.</a:t>
            </a:r>
            <a:r>
              <a:rPr lang="en-US" b="1" err="1">
                <a:hlinkClick r:id="rId7" tooltip="class in java.io"/>
              </a:rPr>
              <a:t>InterruptedIOException</a:t>
            </a:r>
            <a:endParaRPr lang="en-US"/>
          </a:p>
          <a:p>
            <a:pPr lvl="2"/>
            <a:r>
              <a:rPr lang="en-US" err="1"/>
              <a:t>java.io.</a:t>
            </a:r>
            <a:r>
              <a:rPr lang="en-US" b="1" err="1">
                <a:hlinkClick r:id="rId8" tooltip="class in java.io"/>
              </a:rPr>
              <a:t>ObjectStreamException</a:t>
            </a:r>
            <a:endParaRPr lang="en-US"/>
          </a:p>
          <a:p>
            <a:pPr lvl="3"/>
            <a:r>
              <a:rPr lang="en-US" err="1"/>
              <a:t>java.io.</a:t>
            </a:r>
            <a:r>
              <a:rPr lang="en-US" b="1" err="1">
                <a:hlinkClick r:id="rId9" tooltip="class in java.io"/>
              </a:rPr>
              <a:t>InvalidClassException</a:t>
            </a:r>
            <a:endParaRPr lang="en-US"/>
          </a:p>
          <a:p>
            <a:pPr lvl="3"/>
            <a:r>
              <a:rPr lang="en-US" err="1"/>
              <a:t>java.io.</a:t>
            </a:r>
            <a:r>
              <a:rPr lang="en-US" b="1" err="1">
                <a:hlinkClick r:id="rId10" tooltip="class in java.io"/>
              </a:rPr>
              <a:t>InvalidObjectException</a:t>
            </a:r>
            <a:endParaRPr lang="en-US"/>
          </a:p>
          <a:p>
            <a:pPr lvl="3"/>
            <a:r>
              <a:rPr lang="en-US" err="1"/>
              <a:t>java.io.</a:t>
            </a:r>
            <a:r>
              <a:rPr lang="en-US" b="1" err="1">
                <a:hlinkClick r:id="rId11" tooltip="class in java.io"/>
              </a:rPr>
              <a:t>NotActiveException</a:t>
            </a:r>
            <a:endParaRPr lang="en-US"/>
          </a:p>
          <a:p>
            <a:pPr lvl="3"/>
            <a:r>
              <a:rPr lang="en-US" err="1"/>
              <a:t>java.io.</a:t>
            </a:r>
            <a:r>
              <a:rPr lang="en-US" b="1" err="1">
                <a:hlinkClick r:id="rId12" tooltip="class in java.io"/>
              </a:rPr>
              <a:t>NotSerializableException</a:t>
            </a:r>
            <a:endParaRPr lang="en-US"/>
          </a:p>
          <a:p>
            <a:pPr lvl="3"/>
            <a:r>
              <a:rPr lang="en-US" err="1"/>
              <a:t>java.io.</a:t>
            </a:r>
            <a:r>
              <a:rPr lang="en-US" b="1" err="1">
                <a:hlinkClick r:id="rId13" tooltip="class in java.io"/>
              </a:rPr>
              <a:t>OptionalDataException</a:t>
            </a:r>
            <a:endParaRPr lang="en-US"/>
          </a:p>
          <a:p>
            <a:pPr lvl="3"/>
            <a:r>
              <a:rPr lang="en-US" err="1"/>
              <a:t>java.io.</a:t>
            </a:r>
            <a:r>
              <a:rPr lang="en-US" b="1" err="1">
                <a:hlinkClick r:id="rId14" tooltip="class in java.io"/>
              </a:rPr>
              <a:t>StreamCorruptedException</a:t>
            </a:r>
            <a:endParaRPr lang="en-US"/>
          </a:p>
          <a:p>
            <a:pPr lvl="3"/>
            <a:r>
              <a:rPr lang="en-US" err="1"/>
              <a:t>java.io.</a:t>
            </a:r>
            <a:r>
              <a:rPr lang="en-US" b="1" err="1">
                <a:hlinkClick r:id="rId15" tooltip="class in java.io"/>
              </a:rPr>
              <a:t>WriteAbortedException</a:t>
            </a:r>
            <a:endParaRPr lang="en-US"/>
          </a:p>
          <a:p>
            <a:pPr lvl="2"/>
            <a:r>
              <a:rPr lang="en-US" err="1"/>
              <a:t>java.io.</a:t>
            </a:r>
            <a:r>
              <a:rPr lang="en-US" b="1" err="1">
                <a:hlinkClick r:id="rId16" tooltip="class in java.io"/>
              </a:rPr>
              <a:t>SyncFailedException</a:t>
            </a:r>
            <a:endParaRPr lang="en-US"/>
          </a:p>
          <a:p>
            <a:pPr lvl="2"/>
            <a:r>
              <a:rPr lang="en-US" err="1"/>
              <a:t>java.io.</a:t>
            </a:r>
            <a:r>
              <a:rPr lang="en-US" b="1" err="1">
                <a:hlinkClick r:id="rId17" tooltip="class in java.io"/>
              </a:rPr>
              <a:t>UnsupportedEncodingException</a:t>
            </a:r>
            <a:endParaRPr lang="en-US"/>
          </a:p>
          <a:p>
            <a:pPr lvl="2"/>
            <a:r>
              <a:rPr lang="en-US" err="1"/>
              <a:t>java.io.</a:t>
            </a:r>
            <a:r>
              <a:rPr lang="en-US" b="1" err="1">
                <a:hlinkClick r:id="rId18" tooltip="class in java.io"/>
              </a:rPr>
              <a:t>UTFDataFormatException</a:t>
            </a:r>
            <a:endParaRPr lang="en-US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 </a:t>
            </a:r>
            <a:r>
              <a:rPr lang="en-US"/>
              <a:t>Class Exception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56792"/>
            <a:ext cx="8207824" cy="5184576"/>
          </a:xfrm>
        </p:spPr>
        <p:txBody>
          <a:bodyPr>
            <a:normAutofit fontScale="47500" lnSpcReduction="20000"/>
          </a:bodyPr>
          <a:lstStyle/>
          <a:p>
            <a:r>
              <a:rPr lang="en-US"/>
              <a:t>class java.lang.</a:t>
            </a:r>
            <a:r>
              <a:rPr lang="en-US" b="1" err="1">
                <a:hlinkClick r:id="rId2" tooltip="class in java.lang"/>
              </a:rPr>
              <a:t>Exception</a:t>
            </a:r>
            <a:endParaRPr lang="en-US" b="1"/>
          </a:p>
          <a:p>
            <a:pPr lvl="1"/>
            <a:r>
              <a:rPr lang="en-US"/>
              <a:t> class java.lang.</a:t>
            </a:r>
            <a:r>
              <a:rPr lang="en-US" b="1" err="1">
                <a:hlinkClick r:id="rId3" tooltip="class in java.lang"/>
              </a:rPr>
              <a:t>ClassNotFoundException</a:t>
            </a:r>
            <a:endParaRPr lang="en-US"/>
          </a:p>
          <a:p>
            <a:pPr lvl="1"/>
            <a:r>
              <a:rPr lang="en-US"/>
              <a:t>class java.lang.</a:t>
            </a:r>
            <a:r>
              <a:rPr lang="en-US" b="1" err="1">
                <a:hlinkClick r:id="rId4" tooltip="class in java.lang"/>
              </a:rPr>
              <a:t>CloneNotSupportedException</a:t>
            </a:r>
            <a:endParaRPr lang="en-US"/>
          </a:p>
          <a:p>
            <a:pPr lvl="1"/>
            <a:r>
              <a:rPr lang="en-US"/>
              <a:t>class java.lang.</a:t>
            </a:r>
            <a:r>
              <a:rPr lang="en-US" b="1" err="1">
                <a:hlinkClick r:id="rId5" tooltip="class in java.lang"/>
              </a:rPr>
              <a:t>IllegalAccessException</a:t>
            </a:r>
            <a:endParaRPr lang="en-US"/>
          </a:p>
          <a:p>
            <a:pPr lvl="1"/>
            <a:r>
              <a:rPr lang="en-US"/>
              <a:t>class java.lang.</a:t>
            </a:r>
            <a:r>
              <a:rPr lang="en-US" b="1" err="1">
                <a:hlinkClick r:id="rId6" tooltip="class in java.lang"/>
              </a:rPr>
              <a:t>InstantiationException</a:t>
            </a:r>
            <a:endParaRPr lang="en-US"/>
          </a:p>
          <a:p>
            <a:pPr lvl="1"/>
            <a:r>
              <a:rPr lang="en-US"/>
              <a:t>class java.lang.</a:t>
            </a:r>
            <a:r>
              <a:rPr lang="en-US" b="1" err="1">
                <a:hlinkClick r:id="rId7" tooltip="class in java.lang"/>
              </a:rPr>
              <a:t>InterruptedException</a:t>
            </a:r>
            <a:endParaRPr lang="en-US"/>
          </a:p>
          <a:p>
            <a:pPr lvl="1"/>
            <a:r>
              <a:rPr lang="en-US"/>
              <a:t>class java.lang.</a:t>
            </a:r>
            <a:r>
              <a:rPr lang="en-US" b="1" err="1">
                <a:hlinkClick r:id="rId8" tooltip="class in java.lang"/>
              </a:rPr>
              <a:t>NoSuchFieldException</a:t>
            </a:r>
            <a:endParaRPr lang="en-US"/>
          </a:p>
          <a:p>
            <a:pPr lvl="1"/>
            <a:r>
              <a:rPr lang="en-US"/>
              <a:t>class java.lang.</a:t>
            </a:r>
            <a:r>
              <a:rPr lang="en-US" b="1" err="1">
                <a:hlinkClick r:id="rId9" tooltip="class in java.lang"/>
              </a:rPr>
              <a:t>NoSuchMethodException</a:t>
            </a:r>
            <a:endParaRPr lang="en-US"/>
          </a:p>
          <a:p>
            <a:pPr lvl="1"/>
            <a:r>
              <a:rPr lang="en-US"/>
              <a:t>class java.lang.</a:t>
            </a:r>
            <a:r>
              <a:rPr lang="en-US" b="1" err="1">
                <a:hlinkClick r:id="rId10" tooltip="class in java.lang"/>
              </a:rPr>
              <a:t>RuntimeException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11" tooltip="class in java.lang"/>
              </a:rPr>
              <a:t>ArithmeticException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12" tooltip="class in java.lang"/>
              </a:rPr>
              <a:t>ArrayStoreException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13" tooltip="class in java.lang"/>
              </a:rPr>
              <a:t>ClassCastException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14" tooltip="class in java.lang"/>
              </a:rPr>
              <a:t>IllegalArgumentException</a:t>
            </a:r>
            <a:endParaRPr lang="en-US"/>
          </a:p>
          <a:p>
            <a:pPr lvl="3"/>
            <a:r>
              <a:rPr lang="en-US"/>
              <a:t>class java.lang.</a:t>
            </a:r>
            <a:r>
              <a:rPr lang="en-US" b="1" err="1">
                <a:hlinkClick r:id="rId15" tooltip="class in java.lang"/>
              </a:rPr>
              <a:t>IllegalThreadStateException</a:t>
            </a:r>
            <a:endParaRPr lang="en-US"/>
          </a:p>
          <a:p>
            <a:pPr lvl="3"/>
            <a:r>
              <a:rPr lang="en-US"/>
              <a:t>class java.lang.</a:t>
            </a:r>
            <a:r>
              <a:rPr lang="en-US" b="1" err="1">
                <a:hlinkClick r:id="rId16" tooltip="class in java.lang"/>
              </a:rPr>
              <a:t>NumberFormatException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17" tooltip="class in java.lang"/>
              </a:rPr>
              <a:t>IllegalMonitorStateException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18" tooltip="class in java.lang"/>
              </a:rPr>
              <a:t>IllegalStateException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19" tooltip="class in java.lang"/>
              </a:rPr>
              <a:t>IndexOutOfBoundsException</a:t>
            </a:r>
            <a:endParaRPr lang="en-US"/>
          </a:p>
          <a:p>
            <a:pPr lvl="3"/>
            <a:r>
              <a:rPr lang="en-US"/>
              <a:t>class java.lang.</a:t>
            </a:r>
            <a:r>
              <a:rPr lang="en-US" b="1" err="1">
                <a:hlinkClick r:id="rId20" tooltip="class in java.lang"/>
              </a:rPr>
              <a:t>ArrayIndexOutOfBoundsException</a:t>
            </a:r>
            <a:endParaRPr lang="en-US"/>
          </a:p>
          <a:p>
            <a:pPr lvl="3"/>
            <a:r>
              <a:rPr lang="en-US"/>
              <a:t>class java.lang.</a:t>
            </a:r>
            <a:r>
              <a:rPr lang="en-US" b="1" err="1">
                <a:hlinkClick r:id="rId21" tooltip="class in java.lang"/>
              </a:rPr>
              <a:t>StringIndexOutOfBoundsException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22" tooltip="class in java.lang"/>
              </a:rPr>
              <a:t>NegativeArraySizeException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23" tooltip="class in java.lang"/>
              </a:rPr>
              <a:t>NullPointerException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24" tooltip="class in java.lang"/>
              </a:rPr>
              <a:t>SecurityException</a:t>
            </a:r>
            <a:endParaRPr lang="en-US"/>
          </a:p>
          <a:p>
            <a:pPr lvl="2"/>
            <a:r>
              <a:rPr lang="en-US"/>
              <a:t>class java.lang.</a:t>
            </a:r>
            <a:r>
              <a:rPr lang="en-US" b="1" err="1">
                <a:hlinkClick r:id="rId25" tooltip="class in java.lang"/>
              </a:rPr>
              <a:t>UnsupportedOperationException</a:t>
            </a:r>
            <a:endParaRPr lang="en-US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ตัวอย่างการดู </a:t>
            </a:r>
            <a:r>
              <a:rPr lang="en-US"/>
              <a:t>API </a:t>
            </a:r>
            <a:r>
              <a:rPr lang="th-TH"/>
              <a:t>ใน </a:t>
            </a:r>
            <a:r>
              <a:rPr lang="en-US"/>
              <a:t>Java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53136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Class Integer</a:t>
            </a:r>
          </a:p>
          <a:p>
            <a:pPr lvl="1"/>
            <a:r>
              <a:rPr lang="en-US"/>
              <a:t>public static int </a:t>
            </a:r>
            <a:r>
              <a:rPr lang="en-US" b="1" err="1"/>
              <a:t>parseInt</a:t>
            </a:r>
            <a:r>
              <a:rPr lang="en-US"/>
              <a:t>(</a:t>
            </a:r>
            <a:r>
              <a:rPr lang="en-US">
                <a:hlinkClick r:id="rId2" tooltip="class in java.lang"/>
              </a:rPr>
              <a:t>String</a:t>
            </a:r>
            <a:r>
              <a:rPr lang="en-US"/>
              <a:t> s) throws </a:t>
            </a:r>
            <a:r>
              <a:rPr lang="en-US" err="1">
                <a:hlinkClick r:id="rId3" tooltip="class in java.lang"/>
              </a:rPr>
              <a:t>NumberFormatException</a:t>
            </a:r>
            <a:endParaRPr lang="en-US"/>
          </a:p>
          <a:p>
            <a:pPr lvl="1">
              <a:buNone/>
            </a:pPr>
            <a:r>
              <a:rPr lang="en-US"/>
              <a:t>    Parses the string argument as a signed decimal integer. The characters in the string must all be decimal digits, except that the first character may be an ASCII minus sign '-' ('\u002D') to indicate a negative value. </a:t>
            </a:r>
          </a:p>
          <a:p>
            <a:pPr lvl="1"/>
            <a:r>
              <a:rPr lang="en-US" b="1" err="1"/>
              <a:t>Parameters:</a:t>
            </a:r>
            <a:r>
              <a:rPr lang="en-US" err="1"/>
              <a:t>s - a String containing the int representation to be parsed </a:t>
            </a:r>
          </a:p>
          <a:p>
            <a:pPr lvl="1"/>
            <a:r>
              <a:rPr lang="en-US" b="1" err="1"/>
              <a:t>Returns:</a:t>
            </a:r>
            <a:r>
              <a:rPr lang="en-US" err="1"/>
              <a:t>the integer value represented by the argument in decimal. </a:t>
            </a:r>
          </a:p>
          <a:p>
            <a:pPr lvl="1"/>
            <a:r>
              <a:rPr lang="en-US" b="1"/>
              <a:t>Throws:</a:t>
            </a:r>
            <a:r>
              <a:rPr lang="en-US"/>
              <a:t> </a:t>
            </a:r>
            <a:r>
              <a:rPr lang="en-US" err="1">
                <a:hlinkClick r:id="rId3" tooltip="class in java.lang"/>
              </a:rPr>
              <a:t>NumberFormatException</a:t>
            </a:r>
            <a:r>
              <a:rPr lang="en-US"/>
              <a:t> - if the string does not contain a parsable integer. 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ตัวอย่างโปรแกรมที่ไม่มีการดัก </a:t>
            </a:r>
            <a:r>
              <a:rPr lang="en-US"/>
              <a:t>Exception</a:t>
            </a:r>
            <a:endParaRPr lang="th-TH"/>
          </a:p>
        </p:txBody>
      </p:sp>
      <p:pic>
        <p:nvPicPr>
          <p:cNvPr id="4" name="Content Placeholder 3" descr="exception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737621" y="1632783"/>
            <a:ext cx="7764339" cy="30093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2"/>
          <p:cNvSpPr txBox="1"/>
          <p:nvPr/>
        </p:nvSpPr>
        <p:spPr>
          <a:xfrm>
            <a:off x="1187624" y="4765784"/>
            <a:ext cx="7073280" cy="139952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th-TH" sz="3100"/>
              <a:t>คิดว่าผลการรันจะเป็นเช่นไรถ้าผู้ใช้เรียกใช้งานด้วยคำสั่ง </a:t>
            </a: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kumimoji="0" lang="en-US" sz="26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  Exo1</a:t>
            </a:r>
          </a:p>
        </p:txBody>
      </p:sp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/>
              <a:t>แก้ปัญหา </a:t>
            </a:r>
            <a:r>
              <a:rPr lang="en-US" sz="3600" err="1"/>
              <a:t>ArrayIndexOutofBoundsException</a:t>
            </a:r>
            <a:endParaRPr lang="th-TH" sz="3600"/>
          </a:p>
        </p:txBody>
      </p:sp>
      <p:sp>
        <p:nvSpPr>
          <p:cNvPr id="5" name="Content Placeholder 2"/>
          <p:cNvSpPr txBox="1"/>
          <p:nvPr/>
        </p:nvSpPr>
        <p:spPr>
          <a:xfrm>
            <a:off x="899592" y="5013176"/>
            <a:ext cx="7649344" cy="1440160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lvl="0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th-TH" sz="3100"/>
              <a:t>คิดว่าผลการรันจะเป็นเช่นไรถ้าผู้ใช้เรียกใช้งานด้วยคำสั่ง </a:t>
            </a:r>
          </a:p>
          <a:p>
            <a:pPr marL="7772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java  Exo1  Hello</a:t>
            </a:r>
          </a:p>
        </p:txBody>
      </p:sp>
      <p:pic>
        <p:nvPicPr>
          <p:cNvPr id="7" name="Picture 6" descr="exception2.png"/>
          <p:cNvPicPr>
            <a:picLocks noChangeAspect="1"/>
          </p:cNvPicPr>
          <p:nvPr/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215341" y="1628800"/>
            <a:ext cx="8677139" cy="3293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การประเมินผล</a:t>
            </a:r>
            <a:r>
              <a:rPr lang="en-US"/>
              <a:t> </a:t>
            </a:r>
            <a:r>
              <a:rPr lang="en-US" sz="3600"/>
              <a:t>( DCK )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612648" y="1628800"/>
            <a:ext cx="8153400" cy="4495800"/>
          </a:xfrm>
        </p:spPr>
        <p:txBody>
          <a:bodyPr>
            <a:normAutofit/>
          </a:bodyPr>
          <a:lstStyle/>
          <a:p>
            <a:r>
              <a:rPr lang="th-TH"/>
              <a:t>เวลาเข้าเรียน			</a:t>
            </a:r>
            <a:r>
              <a:rPr lang="th-TH" sz="4000"/>
              <a:t>0</a:t>
            </a:r>
            <a:r>
              <a:rPr lang="en-US"/>
              <a:t> </a:t>
            </a:r>
            <a:r>
              <a:rPr lang="th-TH"/>
              <a:t>คะแนน</a:t>
            </a:r>
          </a:p>
          <a:p>
            <a:r>
              <a:rPr lang="th-TH"/>
              <a:t>การบ้าน </a:t>
            </a:r>
            <a:r>
              <a:rPr lang="en-US"/>
              <a:t>+</a:t>
            </a:r>
            <a:r>
              <a:rPr lang="th-TH"/>
              <a:t> งานในห้อง	</a:t>
            </a:r>
            <a:r>
              <a:rPr lang="en-US"/>
              <a:t>       </a:t>
            </a:r>
            <a:r>
              <a:rPr lang="th-TH" sz="3600"/>
              <a:t>5+5</a:t>
            </a:r>
            <a:r>
              <a:rPr lang="th-TH"/>
              <a:t> คะแนน</a:t>
            </a:r>
          </a:p>
          <a:p>
            <a:r>
              <a:rPr lang="th-TH"/>
              <a:t>สอบปฎิบัติ 3 ครั้ง รวม	</a:t>
            </a:r>
            <a:r>
              <a:rPr lang="en-US"/>
              <a:t> </a:t>
            </a:r>
            <a:r>
              <a:rPr lang="th-TH"/>
              <a:t>	</a:t>
            </a:r>
            <a:r>
              <a:rPr lang="th-TH" sz="4000"/>
              <a:t>3</a:t>
            </a:r>
            <a:r>
              <a:rPr lang="en-US" sz="2800"/>
              <a:t>0</a:t>
            </a:r>
            <a:r>
              <a:rPr lang="en-US"/>
              <a:t> </a:t>
            </a:r>
            <a:r>
              <a:rPr lang="th-TH"/>
              <a:t>คะแนน</a:t>
            </a:r>
          </a:p>
          <a:p>
            <a:pPr lvl="1"/>
            <a:r>
              <a:rPr lang="th-TH"/>
              <a:t>ครั้งละ			</a:t>
            </a:r>
            <a:r>
              <a:rPr lang="en-US" sz="2400"/>
              <a:t>10</a:t>
            </a:r>
            <a:r>
              <a:rPr lang="th-TH"/>
              <a:t> คะแนน</a:t>
            </a:r>
          </a:p>
          <a:p>
            <a:r>
              <a:rPr lang="th-TH"/>
              <a:t>สอบกลางภาค </a:t>
            </a:r>
            <a:r>
              <a:rPr lang="en-US"/>
              <a:t>(midterm)	</a:t>
            </a:r>
            <a:r>
              <a:rPr lang="en-US" sz="2400"/>
              <a:t>20</a:t>
            </a:r>
            <a:r>
              <a:rPr lang="th-TH"/>
              <a:t> คะแนน</a:t>
            </a:r>
          </a:p>
          <a:p>
            <a:r>
              <a:rPr lang="th-TH"/>
              <a:t>สอบปลายภาค </a:t>
            </a:r>
            <a:r>
              <a:rPr lang="en-US"/>
              <a:t>(final)	</a:t>
            </a:r>
            <a:r>
              <a:rPr lang="en-US" sz="2400"/>
              <a:t>30</a:t>
            </a:r>
            <a:r>
              <a:rPr lang="th-TH"/>
              <a:t> คะแนน</a:t>
            </a:r>
          </a:p>
          <a:p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6012160" y="1772816"/>
            <a:ext cx="2952328" cy="3240360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A 	&gt;= 80</a:t>
            </a:r>
          </a:p>
          <a:p>
            <a:pPr algn="ctr"/>
            <a:r>
              <a:rPr lang="en-US"/>
              <a:t>B+ 	&gt;= ???</a:t>
            </a:r>
          </a:p>
          <a:p>
            <a:pPr algn="ctr"/>
            <a:r>
              <a:rPr lang="en-US"/>
              <a:t>B	&gt;= ???</a:t>
            </a:r>
          </a:p>
          <a:p>
            <a:pPr algn="ctr"/>
            <a:r>
              <a:rPr lang="en-US"/>
              <a:t>C+	&gt;= ???</a:t>
            </a:r>
          </a:p>
          <a:p>
            <a:pPr algn="ctr"/>
            <a:r>
              <a:rPr lang="en-US"/>
              <a:t>C 	&gt;= ???</a:t>
            </a:r>
          </a:p>
          <a:p>
            <a:pPr algn="ctr"/>
            <a:r>
              <a:rPr lang="en-US"/>
              <a:t>D+	&gt;= ???</a:t>
            </a:r>
          </a:p>
          <a:p>
            <a:pPr algn="ctr"/>
            <a:r>
              <a:rPr lang="en-US"/>
              <a:t>D	&gt;= 35</a:t>
            </a:r>
          </a:p>
        </p:txBody>
      </p:sp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/>
              <a:t>แก้ปัญหา </a:t>
            </a:r>
            <a:r>
              <a:rPr lang="en-US" sz="3600" err="1"/>
              <a:t>NumberFormatException</a:t>
            </a:r>
            <a:endParaRPr lang="th-TH" sz="3600"/>
          </a:p>
        </p:txBody>
      </p:sp>
      <p:pic>
        <p:nvPicPr>
          <p:cNvPr id="6" name="Picture 5" descr="exception3.png"/>
          <p:cNvPicPr>
            <a:picLocks noChangeAspect="1"/>
          </p:cNvPicPr>
          <p:nvPr/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251520" y="1722310"/>
            <a:ext cx="8687688" cy="38669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วิธีเขียนดักที่ </a:t>
            </a:r>
            <a:r>
              <a:rPr lang="en-US"/>
              <a:t>Class Exception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เนื่องจาก </a:t>
            </a:r>
            <a:r>
              <a:rPr lang="en-US"/>
              <a:t>Class Exception </a:t>
            </a:r>
            <a:r>
              <a:rPr lang="th-TH"/>
              <a:t>เป็น </a:t>
            </a:r>
            <a:r>
              <a:rPr lang="en-US"/>
              <a:t>Class </a:t>
            </a:r>
            <a:r>
              <a:rPr lang="th-TH"/>
              <a:t>แม่ของ </a:t>
            </a:r>
          </a:p>
          <a:p>
            <a:pPr lvl="1"/>
            <a:r>
              <a:rPr lang="en-US"/>
              <a:t>Class NumberFormatException</a:t>
            </a:r>
            <a:endParaRPr lang="en-US"/>
          </a:p>
          <a:p>
            <a:pPr lvl="1"/>
            <a:r>
              <a:rPr lang="en-US"/>
              <a:t>Class ArrayIndexOutOfBoundsException</a:t>
            </a:r>
            <a:endParaRPr lang="en-US"/>
          </a:p>
          <a:p>
            <a:r>
              <a:rPr lang="th-TH"/>
              <a:t>ดังนั้นการดักที่</a:t>
            </a:r>
            <a:r>
              <a:rPr lang="en-US"/>
              <a:t> Class</a:t>
            </a:r>
            <a:r>
              <a:rPr lang="th-TH"/>
              <a:t> แม่อย่างเดียวจะทำให้ดักได้หมด</a:t>
            </a:r>
          </a:p>
        </p:txBody>
      </p:sp>
      <p:pic>
        <p:nvPicPr>
          <p:cNvPr id="4" name="Picture 3" descr="exception4.png"/>
          <p:cNvPicPr>
            <a:picLocks noChangeAspect="1"/>
          </p:cNvPicPr>
          <p:nvPr/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625775" y="3573016"/>
            <a:ext cx="8053153" cy="3096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Java I/O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030523313 - Network programming</a:t>
            </a:r>
          </a:p>
          <a:p>
            <a:r>
              <a:rPr lang="en-US" smtClean="0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Introduction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3510"/>
          </a:xfrm>
        </p:spPr>
        <p:txBody>
          <a:bodyPr>
            <a:normAutofit/>
          </a:bodyPr>
          <a:lstStyle/>
          <a:p>
            <a:r>
              <a:rPr lang="th-TH" smtClean="0"/>
              <a:t>โปรแกรมระบบเครือข่ายการทำงานส่วนใหญ่จะแบ่งออกเป็น 2 ส่วน</a:t>
            </a:r>
          </a:p>
          <a:p>
            <a:pPr lvl="1"/>
            <a:r>
              <a:rPr lang="th-TH" smtClean="0"/>
              <a:t>การส่งข้อมูล</a:t>
            </a:r>
          </a:p>
          <a:p>
            <a:pPr lvl="1"/>
            <a:r>
              <a:rPr lang="th-TH" smtClean="0"/>
              <a:t>การรับข้อมูล</a:t>
            </a:r>
          </a:p>
          <a:p>
            <a:r>
              <a:rPr lang="th-TH" smtClean="0"/>
              <a:t>การรับ</a:t>
            </a:r>
            <a:r>
              <a:rPr lang="en-US" smtClean="0"/>
              <a:t>/</a:t>
            </a:r>
            <a:r>
              <a:rPr lang="th-TH" smtClean="0"/>
              <a:t>ส่งข้อมูลข้ามเครื่องคอมพิวเตอร์ผ่านระบบเครือข่ายนั้น มีลักษณะการรับ</a:t>
            </a:r>
            <a:r>
              <a:rPr lang="en-US" smtClean="0"/>
              <a:t>/</a:t>
            </a:r>
            <a:r>
              <a:rPr lang="th-TH" smtClean="0"/>
              <a:t>ส่งเป็นไบต์</a:t>
            </a:r>
          </a:p>
          <a:p>
            <a:r>
              <a:rPr lang="th-TH" smtClean="0"/>
              <a:t>การรับข้อมูลข้ามเครื่องคอมพิวเตอร์ มีลักษณะการทำงานคล้ายคลึงกับการอ่านแฟ้มข้อมูล</a:t>
            </a:r>
          </a:p>
          <a:p>
            <a:r>
              <a:rPr lang="th-TH" smtClean="0"/>
              <a:t>การส่งข้อมูลข้ามเครื่องคอมพิวเตอร์ มีลักษณะการทำงานคล้ายคลึงกับการเขียนแฟ้มข้อมูล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I/O </a:t>
            </a:r>
            <a:r>
              <a:rPr lang="th-TH" smtClean="0"/>
              <a:t>ในภาษา</a:t>
            </a:r>
            <a:r>
              <a:rPr lang="en-US" smtClean="0"/>
              <a:t> Java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I/O </a:t>
            </a:r>
            <a:r>
              <a:rPr lang="th-TH" smtClean="0"/>
              <a:t>ในภาษา </a:t>
            </a:r>
            <a:r>
              <a:rPr lang="en-US" smtClean="0"/>
              <a:t>Java </a:t>
            </a:r>
            <a:r>
              <a:rPr lang="th-TH" smtClean="0"/>
              <a:t>มีการทำงานแบบ </a:t>
            </a:r>
            <a:r>
              <a:rPr lang="en-US" smtClean="0"/>
              <a:t>stream</a:t>
            </a:r>
          </a:p>
          <a:p>
            <a:pPr lvl="1"/>
            <a:r>
              <a:rPr lang="en-US" smtClean="0"/>
              <a:t>Input stream (</a:t>
            </a:r>
            <a:r>
              <a:rPr lang="th-TH" smtClean="0"/>
              <a:t>ท่อขาเข้า</a:t>
            </a:r>
            <a:r>
              <a:rPr lang="en-US" smtClean="0"/>
              <a:t>) </a:t>
            </a:r>
            <a:r>
              <a:rPr lang="th-TH" smtClean="0"/>
              <a:t>เอาไว้อ่านข้อมูล</a:t>
            </a:r>
          </a:p>
          <a:p>
            <a:pPr lvl="1"/>
            <a:r>
              <a:rPr lang="en-US" smtClean="0"/>
              <a:t>Output stream (</a:t>
            </a:r>
            <a:r>
              <a:rPr lang="th-TH" smtClean="0"/>
              <a:t>ท่อขาออก</a:t>
            </a:r>
            <a:r>
              <a:rPr lang="en-US" smtClean="0"/>
              <a:t>)</a:t>
            </a:r>
            <a:r>
              <a:rPr lang="th-TH" smtClean="0"/>
              <a:t> เอาไปสำหรับเขียนข้อมูล</a:t>
            </a:r>
          </a:p>
          <a:p>
            <a:pPr algn="just"/>
            <a:r>
              <a:rPr lang="th-TH" smtClean="0"/>
              <a:t>ใน </a:t>
            </a:r>
            <a:r>
              <a:rPr lang="en-US" smtClean="0"/>
              <a:t>Java </a:t>
            </a:r>
            <a:r>
              <a:rPr lang="th-TH" smtClean="0"/>
              <a:t>สามารถสร้าง </a:t>
            </a:r>
            <a:r>
              <a:rPr lang="en-US" smtClean="0"/>
              <a:t>I/O </a:t>
            </a:r>
            <a:r>
              <a:rPr lang="th-TH" smtClean="0"/>
              <a:t>โดยการสร้าง </a:t>
            </a:r>
            <a:r>
              <a:rPr lang="en-US" smtClean="0"/>
              <a:t>object </a:t>
            </a:r>
            <a:r>
              <a:rPr lang="th-TH" smtClean="0"/>
              <a:t>ของ </a:t>
            </a:r>
            <a:r>
              <a:rPr lang="en-US" smtClean="0"/>
              <a:t>Class</a:t>
            </a:r>
          </a:p>
          <a:p>
            <a:pPr lvl="1" algn="just"/>
            <a:r>
              <a:rPr lang="en-US" err="1" smtClean="0"/>
              <a:t>InputStream</a:t>
            </a:r>
            <a:endParaRPr lang="en-US" smtClean="0"/>
          </a:p>
          <a:p>
            <a:pPr lvl="1" algn="just"/>
            <a:r>
              <a:rPr lang="en-US" err="1" smtClean="0"/>
              <a:t>OutputStream</a:t>
            </a:r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3923928" y="4201924"/>
            <a:ext cx="2016224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Java application</a:t>
            </a:r>
            <a:endParaRPr lang="th-TH"/>
          </a:p>
        </p:txBody>
      </p:sp>
      <p:sp>
        <p:nvSpPr>
          <p:cNvPr id="5" name="Right Arrow 4"/>
          <p:cNvSpPr/>
          <p:nvPr/>
        </p:nvSpPr>
        <p:spPr>
          <a:xfrm>
            <a:off x="5940152" y="4561964"/>
            <a:ext cx="1944216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6" name="Right Arrow 5"/>
          <p:cNvSpPr/>
          <p:nvPr/>
        </p:nvSpPr>
        <p:spPr>
          <a:xfrm rot="10800000">
            <a:off x="5940152" y="5066020"/>
            <a:ext cx="1944216" cy="36004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7" name="TextBox 6"/>
          <p:cNvSpPr txBox="1"/>
          <p:nvPr/>
        </p:nvSpPr>
        <p:spPr>
          <a:xfrm>
            <a:off x="5915178" y="4129916"/>
            <a:ext cx="2185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 smtClean="0"/>
              <a:t>OutputStream</a:t>
            </a:r>
            <a:endParaRPr lang="th-TH"/>
          </a:p>
        </p:txBody>
      </p:sp>
      <p:sp>
        <p:nvSpPr>
          <p:cNvPr id="8" name="TextBox 7"/>
          <p:cNvSpPr txBox="1"/>
          <p:nvPr/>
        </p:nvSpPr>
        <p:spPr>
          <a:xfrm>
            <a:off x="6139725" y="5354052"/>
            <a:ext cx="1888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 smtClean="0"/>
              <a:t>InputStream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OutputStream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Class </a:t>
            </a:r>
            <a:r>
              <a:rPr lang="th-TH" smtClean="0"/>
              <a:t>พื้นฐานสำหรับการส่งข้อมูลคือ</a:t>
            </a:r>
          </a:p>
          <a:p>
            <a:pPr>
              <a:buNone/>
            </a:pPr>
            <a:r>
              <a:rPr lang="en-US" smtClean="0"/>
              <a:t>		</a:t>
            </a:r>
            <a:r>
              <a:rPr lang="en-US" smtClean="0">
                <a:solidFill>
                  <a:srgbClr val="FF0000"/>
                </a:solidFill>
              </a:rPr>
              <a:t>	java.io.OutputStream</a:t>
            </a:r>
            <a:endParaRPr lang="en-US" smtClean="0">
              <a:solidFill>
                <a:srgbClr val="FF0000"/>
              </a:solidFill>
            </a:endParaRPr>
          </a:p>
          <a:p>
            <a:r>
              <a:rPr lang="th-TH" smtClean="0"/>
              <a:t>ซึ่งมี </a:t>
            </a:r>
            <a:r>
              <a:rPr lang="en-US" smtClean="0"/>
              <a:t>method </a:t>
            </a:r>
            <a:r>
              <a:rPr lang="th-TH" smtClean="0"/>
              <a:t>สำคัญที่ใช้งานคือ</a:t>
            </a:r>
          </a:p>
          <a:p>
            <a:pPr lvl="1"/>
            <a:r>
              <a:rPr lang="en-US" smtClean="0"/>
              <a:t>public abstract void </a:t>
            </a:r>
            <a:r>
              <a:rPr lang="en-US" b="1" smtClean="0"/>
              <a:t>write(int b)</a:t>
            </a:r>
            <a:r>
              <a:rPr lang="en-US" smtClean="0"/>
              <a:t> throws IOException</a:t>
            </a:r>
            <a:endParaRPr lang="en-US" smtClean="0"/>
          </a:p>
          <a:p>
            <a:pPr lvl="1"/>
            <a:r>
              <a:rPr lang="en-US" smtClean="0"/>
              <a:t>public void </a:t>
            </a:r>
            <a:r>
              <a:rPr lang="en-US" b="1" smtClean="0"/>
              <a:t>write(byte[ ] data) </a:t>
            </a:r>
            <a:r>
              <a:rPr lang="en-US" smtClean="0"/>
              <a:t>throws IOException</a:t>
            </a:r>
            <a:endParaRPr lang="en-US" smtClean="0"/>
          </a:p>
          <a:p>
            <a:pPr lvl="1"/>
            <a:r>
              <a:rPr lang="en-US" smtClean="0"/>
              <a:t>public void </a:t>
            </a:r>
            <a:r>
              <a:rPr lang="en-US" b="1" smtClean="0"/>
              <a:t>write(byte[ ] data, int offset, int length) </a:t>
            </a:r>
            <a:r>
              <a:rPr lang="en-US" smtClean="0"/>
              <a:t>throws IOException</a:t>
            </a:r>
            <a:endParaRPr lang="en-US" smtClean="0"/>
          </a:p>
          <a:p>
            <a:pPr lvl="1"/>
            <a:r>
              <a:rPr lang="en-US" smtClean="0"/>
              <a:t>public void </a:t>
            </a:r>
            <a:r>
              <a:rPr lang="en-US" b="1" smtClean="0"/>
              <a:t>flush( ) </a:t>
            </a:r>
            <a:r>
              <a:rPr lang="en-US" smtClean="0"/>
              <a:t>throws IOException</a:t>
            </a:r>
            <a:endParaRPr lang="en-US" smtClean="0"/>
          </a:p>
          <a:p>
            <a:pPr lvl="1"/>
            <a:r>
              <a:rPr lang="en-US" smtClean="0"/>
              <a:t>public void </a:t>
            </a:r>
            <a:r>
              <a:rPr lang="en-US" b="1" smtClean="0"/>
              <a:t>close( )</a:t>
            </a:r>
            <a:r>
              <a:rPr lang="en-US" smtClean="0"/>
              <a:t> throws IOException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InputStream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Class </a:t>
            </a:r>
            <a:r>
              <a:rPr lang="th-TH" smtClean="0"/>
              <a:t>พื้นฐานสำหรับการรับข้อมูลคือ</a:t>
            </a:r>
          </a:p>
          <a:p>
            <a:pPr>
              <a:buNone/>
            </a:pPr>
            <a:r>
              <a:rPr lang="en-US" smtClean="0"/>
              <a:t>		</a:t>
            </a:r>
            <a:r>
              <a:rPr lang="en-US" smtClean="0">
                <a:solidFill>
                  <a:srgbClr val="FF0000"/>
                </a:solidFill>
              </a:rPr>
              <a:t>	java.io.InputStream</a:t>
            </a:r>
            <a:endParaRPr lang="en-US" smtClean="0">
              <a:solidFill>
                <a:srgbClr val="FF0000"/>
              </a:solidFill>
            </a:endParaRPr>
          </a:p>
          <a:p>
            <a:r>
              <a:rPr lang="th-TH" smtClean="0"/>
              <a:t>ซึ่งมี </a:t>
            </a:r>
            <a:r>
              <a:rPr lang="en-US" smtClean="0"/>
              <a:t>method </a:t>
            </a:r>
            <a:r>
              <a:rPr lang="th-TH" smtClean="0"/>
              <a:t>สำคัญที่ใช้งานคือ</a:t>
            </a:r>
          </a:p>
          <a:p>
            <a:pPr lvl="1"/>
            <a:r>
              <a:rPr lang="en-US" smtClean="0"/>
              <a:t>public abstract int </a:t>
            </a:r>
            <a:r>
              <a:rPr lang="en-US" b="1" smtClean="0"/>
              <a:t>read( )</a:t>
            </a:r>
            <a:r>
              <a:rPr lang="en-US" smtClean="0"/>
              <a:t> throws IOException</a:t>
            </a:r>
            <a:endParaRPr lang="en-US" smtClean="0"/>
          </a:p>
          <a:p>
            <a:pPr lvl="1"/>
            <a:r>
              <a:rPr lang="en-US" smtClean="0"/>
              <a:t>public int </a:t>
            </a:r>
            <a:r>
              <a:rPr lang="en-US" b="1" smtClean="0"/>
              <a:t>read(byte[ ] input) </a:t>
            </a:r>
            <a:r>
              <a:rPr lang="en-US" smtClean="0"/>
              <a:t>throws IOException</a:t>
            </a:r>
            <a:endParaRPr lang="en-US" smtClean="0"/>
          </a:p>
          <a:p>
            <a:pPr lvl="1"/>
            <a:r>
              <a:rPr lang="en-US" smtClean="0"/>
              <a:t>public int </a:t>
            </a:r>
            <a:r>
              <a:rPr lang="en-US" b="1" smtClean="0"/>
              <a:t>read(byte[ ] input, int offset, int length) </a:t>
            </a:r>
            <a:r>
              <a:rPr lang="en-US" smtClean="0"/>
              <a:t>throws IOException</a:t>
            </a:r>
            <a:endParaRPr lang="en-US" smtClean="0"/>
          </a:p>
          <a:p>
            <a:pPr lvl="1"/>
            <a:r>
              <a:rPr lang="en-US" smtClean="0"/>
              <a:t>public long </a:t>
            </a:r>
            <a:r>
              <a:rPr lang="en-US" b="1" smtClean="0"/>
              <a:t>skip(long  n)</a:t>
            </a:r>
            <a:r>
              <a:rPr lang="en-US" smtClean="0"/>
              <a:t> throws IOException</a:t>
            </a:r>
            <a:endParaRPr lang="en-US" smtClean="0"/>
          </a:p>
          <a:p>
            <a:pPr lvl="1"/>
            <a:r>
              <a:rPr lang="en-US" smtClean="0"/>
              <a:t>public void </a:t>
            </a:r>
            <a:r>
              <a:rPr lang="en-US" b="1" smtClean="0"/>
              <a:t>available( ) </a:t>
            </a:r>
            <a:r>
              <a:rPr lang="en-US" smtClean="0"/>
              <a:t>throws IOException</a:t>
            </a:r>
            <a:endParaRPr lang="en-US" smtClean="0"/>
          </a:p>
          <a:p>
            <a:pPr lvl="1"/>
            <a:r>
              <a:rPr lang="en-US" smtClean="0"/>
              <a:t>public void </a:t>
            </a:r>
            <a:r>
              <a:rPr lang="en-US" b="1" smtClean="0"/>
              <a:t>close( )</a:t>
            </a:r>
            <a:r>
              <a:rPr lang="en-US" smtClean="0"/>
              <a:t> throws IOException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</a:t>
            </a:r>
            <a:r>
              <a:rPr lang="th-TH" smtClean="0"/>
              <a:t>กับ แฟ้มข้อมูล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การจัดการกับแฟ้มข้อมูลใน </a:t>
            </a:r>
            <a:r>
              <a:rPr lang="en-US" smtClean="0">
                <a:cs typeface="Cordia New" pitchFamily="34" charset="-34"/>
              </a:rPr>
              <a:t>Java </a:t>
            </a:r>
            <a:r>
              <a:rPr lang="th-TH" smtClean="0"/>
              <a:t>สามารถทำได้หลายวิธี</a:t>
            </a:r>
          </a:p>
          <a:p>
            <a:r>
              <a:rPr lang="th-TH" smtClean="0"/>
              <a:t>วิธีที่ง่ายที่สุดคือการใช้ </a:t>
            </a:r>
            <a:r>
              <a:rPr lang="en-US" b="1" smtClean="0">
                <a:cs typeface="Cordia New" pitchFamily="34" charset="-34"/>
              </a:rPr>
              <a:t>Class File</a:t>
            </a:r>
          </a:p>
          <a:p>
            <a:r>
              <a:rPr lang="th-TH" b="1" u="sng" smtClean="0"/>
              <a:t>ตัวอย่าง </a:t>
            </a:r>
            <a:r>
              <a:rPr lang="en-US" b="1" u="sng" smtClean="0">
                <a:cs typeface="Cordia New" pitchFamily="34" charset="-34"/>
              </a:rPr>
              <a:t>:</a:t>
            </a:r>
          </a:p>
          <a:p>
            <a:pPr lvl="1"/>
            <a:r>
              <a:rPr lang="en-US" smtClean="0">
                <a:cs typeface="Cordia New" pitchFamily="34" charset="-34"/>
              </a:rPr>
              <a:t>File  f  = new File(String  </a:t>
            </a:r>
            <a:r>
              <a:rPr lang="th-TH" smtClean="0"/>
              <a:t>ชื่อไฟล์</a:t>
            </a:r>
            <a:r>
              <a:rPr lang="en-US" smtClean="0">
                <a:cs typeface="Cordia New" pitchFamily="34" charset="-34"/>
              </a:rPr>
              <a:t>);   </a:t>
            </a:r>
          </a:p>
          <a:p>
            <a:pPr lvl="1"/>
            <a:r>
              <a:rPr lang="en-US" smtClean="0">
                <a:cs typeface="Cordia New" pitchFamily="34" charset="-34"/>
              </a:rPr>
              <a:t>File  f  =</a:t>
            </a:r>
            <a:r>
              <a:rPr lang="th-TH" smtClean="0"/>
              <a:t> </a:t>
            </a:r>
            <a:r>
              <a:rPr lang="en-US" smtClean="0">
                <a:cs typeface="Cordia New" pitchFamily="34" charset="-34"/>
              </a:rPr>
              <a:t>new File(String </a:t>
            </a:r>
            <a:r>
              <a:rPr lang="th-TH" smtClean="0"/>
              <a:t>ชื่อ</a:t>
            </a:r>
            <a:r>
              <a:rPr lang="en-US" smtClean="0">
                <a:cs typeface="Cordia New" pitchFamily="34" charset="-34"/>
              </a:rPr>
              <a:t>path, String </a:t>
            </a:r>
            <a:r>
              <a:rPr lang="th-TH" smtClean="0"/>
              <a:t>ชื่อไฟล์</a:t>
            </a:r>
            <a:r>
              <a:rPr lang="en-US" smtClean="0">
                <a:cs typeface="Cordia New" pitchFamily="34" charset="-34"/>
              </a:rPr>
              <a:t>);</a:t>
            </a:r>
          </a:p>
          <a:p>
            <a:pPr lvl="1"/>
            <a:r>
              <a:rPr lang="en-US" smtClean="0">
                <a:cs typeface="Cordia New" pitchFamily="34" charset="-34"/>
              </a:rPr>
              <a:t>File  f  = new File(File path,  String </a:t>
            </a:r>
            <a:r>
              <a:rPr lang="th-TH" smtClean="0">
                <a:cs typeface="+mj-cs"/>
              </a:rPr>
              <a:t>ชื่อไฟล์</a:t>
            </a:r>
            <a:r>
              <a:rPr lang="en-US" smtClean="0">
                <a:cs typeface="Cordia New" pitchFamily="34" charset="-34"/>
              </a:rPr>
              <a:t>);</a:t>
            </a:r>
            <a:endParaRPr lang="th-TH" smtClean="0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 File Methods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h-TH" smtClean="0"/>
              <a:t>รายละเอียดเกี่ยวกับทุก </a:t>
            </a:r>
            <a:r>
              <a:rPr lang="en-US" smtClean="0">
                <a:cs typeface="Cordia New" pitchFamily="34" charset="-34"/>
              </a:rPr>
              <a:t>method </a:t>
            </a:r>
            <a:r>
              <a:rPr lang="th-TH" smtClean="0"/>
              <a:t>ดูได้จาก </a:t>
            </a:r>
            <a:r>
              <a:rPr lang="en-US" err="1" smtClean="0">
                <a:cs typeface="Cordia New" pitchFamily="34" charset="-34"/>
              </a:rPr>
              <a:t>JavaDoc manual</a:t>
            </a:r>
          </a:p>
          <a:p>
            <a:r>
              <a:rPr lang="en-US" smtClean="0">
                <a:cs typeface="Cordia New" pitchFamily="34" charset="-34"/>
              </a:rPr>
              <a:t>Method </a:t>
            </a:r>
            <a:r>
              <a:rPr lang="th-TH" smtClean="0"/>
              <a:t>ที่สำคัญๆ มีดังนี้</a:t>
            </a:r>
            <a:endParaRPr lang="en-US" smtClean="0"/>
          </a:p>
          <a:p>
            <a:pPr lvl="1"/>
            <a:r>
              <a:rPr lang="en-US" err="1" smtClean="0">
                <a:cs typeface="Cordia New" pitchFamily="34" charset="-34"/>
              </a:rPr>
              <a:t>boolean  </a:t>
            </a:r>
            <a:r>
              <a:rPr lang="en-US" b="1" smtClean="0">
                <a:cs typeface="Cordia New" pitchFamily="34" charset="-34"/>
              </a:rPr>
              <a:t>delete</a:t>
            </a:r>
            <a:r>
              <a:rPr lang="en-US" smtClean="0">
                <a:cs typeface="Cordia New" pitchFamily="34" charset="-34"/>
              </a:rPr>
              <a:t>();	</a:t>
            </a:r>
            <a:r>
              <a:rPr lang="th-TH" smtClean="0"/>
              <a:t>     ลบแฟ้มข้อมูล</a:t>
            </a:r>
          </a:p>
          <a:p>
            <a:pPr lvl="1"/>
            <a:r>
              <a:rPr lang="en-US" err="1" smtClean="0">
                <a:cs typeface="Cordia New" pitchFamily="34" charset="-34"/>
              </a:rPr>
              <a:t>boolean </a:t>
            </a:r>
            <a:r>
              <a:rPr lang="en-US" b="1" smtClean="0">
                <a:cs typeface="Cordia New" pitchFamily="34" charset="-34"/>
              </a:rPr>
              <a:t>exists</a:t>
            </a:r>
            <a:r>
              <a:rPr lang="en-US" smtClean="0">
                <a:cs typeface="Cordia New" pitchFamily="34" charset="-34"/>
              </a:rPr>
              <a:t>();             </a:t>
            </a:r>
            <a:r>
              <a:rPr lang="th-TH" smtClean="0"/>
              <a:t>ตรวจสอบว่ามีแฟ้มข้อมูลอยู่หรือไม่</a:t>
            </a:r>
          </a:p>
          <a:p>
            <a:pPr lvl="1"/>
            <a:r>
              <a:rPr lang="en-US" err="1" smtClean="0">
                <a:cs typeface="Cordia New" pitchFamily="34" charset="-34"/>
              </a:rPr>
              <a:t>boolean </a:t>
            </a:r>
            <a:r>
              <a:rPr lang="en-US" b="1" err="1" smtClean="0">
                <a:cs typeface="Cordia New" pitchFamily="34" charset="-34"/>
              </a:rPr>
              <a:t>isDirectory</a:t>
            </a:r>
            <a:r>
              <a:rPr lang="en-US" smtClean="0">
                <a:cs typeface="Cordia New" pitchFamily="34" charset="-34"/>
              </a:rPr>
              <a:t>();     </a:t>
            </a:r>
            <a:r>
              <a:rPr lang="th-TH" smtClean="0"/>
              <a:t>ตรวจสอบว่าเป็น </a:t>
            </a:r>
            <a:r>
              <a:rPr lang="en-US" smtClean="0">
                <a:cs typeface="Cordia New" pitchFamily="34" charset="-34"/>
              </a:rPr>
              <a:t>directory </a:t>
            </a:r>
            <a:r>
              <a:rPr lang="th-TH" smtClean="0"/>
              <a:t>หรือไม่</a:t>
            </a:r>
          </a:p>
          <a:p>
            <a:pPr lvl="1"/>
            <a:r>
              <a:rPr lang="en-US" err="1" smtClean="0">
                <a:cs typeface="Cordia New" pitchFamily="34" charset="-34"/>
              </a:rPr>
              <a:t>boolean </a:t>
            </a:r>
            <a:r>
              <a:rPr lang="en-US" b="1" err="1" smtClean="0">
                <a:cs typeface="Cordia New" pitchFamily="34" charset="-34"/>
              </a:rPr>
              <a:t>isFile</a:t>
            </a:r>
            <a:r>
              <a:rPr lang="en-US" smtClean="0">
                <a:cs typeface="Cordia New" pitchFamily="34" charset="-34"/>
              </a:rPr>
              <a:t>();</a:t>
            </a:r>
            <a:r>
              <a:rPr lang="th-TH" smtClean="0"/>
              <a:t>                 ตรวจสอบว่าเป็น </a:t>
            </a:r>
            <a:r>
              <a:rPr lang="en-US" smtClean="0">
                <a:cs typeface="Cordia New" pitchFamily="34" charset="-34"/>
              </a:rPr>
              <a:t>file </a:t>
            </a:r>
            <a:r>
              <a:rPr lang="th-TH" smtClean="0"/>
              <a:t>หรือไม่</a:t>
            </a:r>
          </a:p>
          <a:p>
            <a:pPr lvl="1"/>
            <a:r>
              <a:rPr lang="en-US" smtClean="0">
                <a:cs typeface="Cordia New" pitchFamily="34" charset="-34"/>
              </a:rPr>
              <a:t>long    </a:t>
            </a:r>
            <a:r>
              <a:rPr lang="en-US" b="1" smtClean="0">
                <a:cs typeface="Cordia New" pitchFamily="34" charset="-34"/>
              </a:rPr>
              <a:t>length</a:t>
            </a:r>
            <a:r>
              <a:rPr lang="en-US" smtClean="0">
                <a:cs typeface="Cordia New" pitchFamily="34" charset="-34"/>
              </a:rPr>
              <a:t>();               </a:t>
            </a:r>
            <a:r>
              <a:rPr lang="th-TH" smtClean="0"/>
              <a:t>คืนขนาดของแฟ้มข้อมูล</a:t>
            </a:r>
          </a:p>
          <a:p>
            <a:pPr lvl="1"/>
            <a:r>
              <a:rPr lang="en-US" smtClean="0">
                <a:cs typeface="Cordia New" pitchFamily="34" charset="-34"/>
              </a:rPr>
              <a:t>File[]   </a:t>
            </a:r>
            <a:r>
              <a:rPr lang="en-US" b="1" err="1" smtClean="0">
                <a:cs typeface="Cordia New" pitchFamily="34" charset="-34"/>
              </a:rPr>
              <a:t>listFiles</a:t>
            </a:r>
            <a:r>
              <a:rPr lang="en-US" smtClean="0">
                <a:cs typeface="Cordia New" pitchFamily="34" charset="-34"/>
              </a:rPr>
              <a:t>();             </a:t>
            </a:r>
            <a:r>
              <a:rPr lang="th-TH" smtClean="0"/>
              <a:t>คืนชื่อ </a:t>
            </a:r>
            <a:r>
              <a:rPr lang="en-US" smtClean="0">
                <a:cs typeface="Cordia New" pitchFamily="34" charset="-34"/>
              </a:rPr>
              <a:t>file </a:t>
            </a:r>
            <a:r>
              <a:rPr lang="th-TH" smtClean="0"/>
              <a:t>ที่อยู่ใน </a:t>
            </a:r>
            <a:r>
              <a:rPr lang="en-US" smtClean="0">
                <a:cs typeface="Cordia New" pitchFamily="34" charset="-34"/>
              </a:rPr>
              <a:t>directory </a:t>
            </a:r>
            <a:r>
              <a:rPr lang="th-TH" smtClean="0"/>
              <a:t>นั้น</a:t>
            </a:r>
            <a:endParaRPr lang="en-US" smtClean="0">
              <a:cs typeface="Cordia New" pitchFamily="34" charset="-34"/>
            </a:endParaRPr>
          </a:p>
          <a:p>
            <a:pPr lvl="1"/>
            <a:r>
              <a:rPr lang="en-US" smtClean="0">
                <a:cs typeface="Cordia New" pitchFamily="34" charset="-34"/>
              </a:rPr>
              <a:t>String[]  </a:t>
            </a:r>
            <a:r>
              <a:rPr lang="en-US" b="1" smtClean="0">
                <a:cs typeface="Cordia New" pitchFamily="34" charset="-34"/>
              </a:rPr>
              <a:t>list</a:t>
            </a:r>
            <a:r>
              <a:rPr lang="en-US" smtClean="0">
                <a:cs typeface="Cordia New" pitchFamily="34" charset="-34"/>
              </a:rPr>
              <a:t>(); </a:t>
            </a:r>
            <a:r>
              <a:rPr lang="th-TH" smtClean="0"/>
              <a:t>                     คืนชื่อ </a:t>
            </a:r>
            <a:r>
              <a:rPr lang="en-US" smtClean="0">
                <a:cs typeface="Cordia New" pitchFamily="34" charset="-34"/>
              </a:rPr>
              <a:t>file </a:t>
            </a:r>
            <a:r>
              <a:rPr lang="th-TH" smtClean="0"/>
              <a:t>ที่อยู่ใน </a:t>
            </a:r>
            <a:r>
              <a:rPr lang="en-US" smtClean="0">
                <a:cs typeface="Cordia New" pitchFamily="34" charset="-34"/>
              </a:rPr>
              <a:t>directory </a:t>
            </a:r>
            <a:r>
              <a:rPr lang="th-TH" smtClean="0"/>
              <a:t>นั้น</a:t>
            </a:r>
            <a:r>
              <a:rPr lang="en-US" smtClean="0">
                <a:cs typeface="Cordia New" pitchFamily="34" charset="-34"/>
              </a:rPr>
              <a:t> </a:t>
            </a:r>
          </a:p>
          <a:p>
            <a:pPr lvl="1"/>
            <a:r>
              <a:rPr lang="en-US" smtClean="0">
                <a:cs typeface="Cordia New" pitchFamily="34" charset="-34"/>
              </a:rPr>
              <a:t>String </a:t>
            </a:r>
            <a:r>
              <a:rPr lang="en-US" b="1" err="1" smtClean="0">
                <a:cs typeface="Cordia New" pitchFamily="34" charset="-34"/>
              </a:rPr>
              <a:t>getName</a:t>
            </a:r>
            <a:r>
              <a:rPr lang="en-US" smtClean="0">
                <a:cs typeface="Cordia New" pitchFamily="34" charset="-34"/>
              </a:rPr>
              <a:t>();            </a:t>
            </a:r>
            <a:r>
              <a:rPr lang="th-TH" smtClean="0"/>
              <a:t>เอาชื่อ </a:t>
            </a:r>
            <a:r>
              <a:rPr lang="en-US" smtClean="0">
                <a:cs typeface="Cordia New" pitchFamily="34" charset="-34"/>
              </a:rPr>
              <a:t>file </a:t>
            </a:r>
            <a:r>
              <a:rPr lang="th-TH" smtClean="0"/>
              <a:t>ออกมา</a:t>
            </a:r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smtClean="0"/>
              <a:t>ตัวอย่าง 1</a:t>
            </a:r>
            <a:endParaRPr lang="th-TH" b="1"/>
          </a:p>
        </p:txBody>
      </p:sp>
      <p:pic>
        <p:nvPicPr>
          <p:cNvPr id="4" name="ตัวยึดเนื้อหา 3" descr="exam1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74" y="1577112"/>
            <a:ext cx="7601470" cy="50662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หนังสือหลักที่ใช้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68F35-3919-4EBB-82F5-B4EB8CC36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628800"/>
            <a:ext cx="3663851" cy="5149513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smtClean="0"/>
              <a:t>ตัวอย่าง 2</a:t>
            </a:r>
            <a:endParaRPr lang="th-TH" b="1"/>
          </a:p>
        </p:txBody>
      </p:sp>
      <p:pic>
        <p:nvPicPr>
          <p:cNvPr id="4" name="ตัวยึดเนื้อหา 3" descr="exam2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15832"/>
            <a:ext cx="8064896" cy="4981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การเขียน</a:t>
            </a:r>
            <a:r>
              <a:rPr lang="en-US" smtClean="0"/>
              <a:t>/</a:t>
            </a:r>
            <a:r>
              <a:rPr lang="th-TH" smtClean="0"/>
              <a:t>อ่าน แฟ้มข้อมูลด้วยจาวา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 smtClean="0"/>
              <a:t>ในการเขียนหรืออ่านแฟ้มข้อมูลด้วยจาวานั้น จะใช้ </a:t>
            </a:r>
            <a:r>
              <a:rPr lang="en-US" smtClean="0"/>
              <a:t>Class</a:t>
            </a:r>
          </a:p>
          <a:p>
            <a:pPr lvl="1"/>
            <a:r>
              <a:rPr lang="th-TH" smtClean="0"/>
              <a:t>ในการอ่านข้อมูล</a:t>
            </a:r>
          </a:p>
          <a:p>
            <a:pPr lvl="1" algn="ctr">
              <a:buNone/>
            </a:pPr>
            <a:r>
              <a:rPr lang="en-US" sz="2000" smtClean="0"/>
              <a:t>public  </a:t>
            </a:r>
            <a:r>
              <a:rPr lang="en-US" sz="2000" b="1" err="1" smtClean="0"/>
              <a:t>FileInputStream</a:t>
            </a:r>
            <a:r>
              <a:rPr lang="en-US" sz="2000" smtClean="0"/>
              <a:t>(</a:t>
            </a:r>
            <a:r>
              <a:rPr lang="en-US" sz="2000" smtClean="0">
                <a:hlinkClick r:id="rId2" tooltip="class in java.io"/>
              </a:rPr>
              <a:t>File</a:t>
            </a:r>
            <a:r>
              <a:rPr lang="en-US" sz="2000" smtClean="0"/>
              <a:t> file)  throws </a:t>
            </a:r>
            <a:r>
              <a:rPr lang="en-US" sz="2000" err="1" smtClean="0">
                <a:hlinkClick r:id="rId3" tooltip="class in java.io"/>
              </a:rPr>
              <a:t>FileNotFoundException</a:t>
            </a:r>
            <a:r>
              <a:rPr lang="en-US" sz="2000" smtClean="0"/>
              <a:t> </a:t>
            </a:r>
            <a:r>
              <a:rPr lang="th-TH" sz="2000" smtClean="0"/>
              <a:t>      </a:t>
            </a:r>
          </a:p>
          <a:p>
            <a:pPr lvl="1"/>
            <a:r>
              <a:rPr lang="th-TH" smtClean="0"/>
              <a:t>ในการเขียนข้อมูล</a:t>
            </a:r>
          </a:p>
          <a:p>
            <a:pPr lvl="1" algn="ctr">
              <a:buNone/>
            </a:pPr>
            <a:r>
              <a:rPr lang="en-US" sz="2000" smtClean="0"/>
              <a:t>public  </a:t>
            </a:r>
            <a:r>
              <a:rPr lang="en-US" sz="2000" b="1" err="1" smtClean="0"/>
              <a:t>FileOutputStream</a:t>
            </a:r>
            <a:r>
              <a:rPr lang="en-US" sz="2000" smtClean="0"/>
              <a:t>(</a:t>
            </a:r>
            <a:r>
              <a:rPr lang="en-US" sz="2000" smtClean="0">
                <a:hlinkClick r:id="rId2" tooltip="class in java.io"/>
              </a:rPr>
              <a:t>File</a:t>
            </a:r>
            <a:r>
              <a:rPr lang="en-US" sz="2000" smtClean="0"/>
              <a:t> file)  throws </a:t>
            </a:r>
            <a:r>
              <a:rPr lang="en-US" sz="2000" err="1" smtClean="0">
                <a:hlinkClick r:id="rId3" tooltip="class in java.io"/>
              </a:rPr>
              <a:t>FileNotFoundException</a:t>
            </a:r>
            <a:r>
              <a:rPr lang="en-US" sz="2000" smtClean="0"/>
              <a:t> </a:t>
            </a:r>
            <a:r>
              <a:rPr lang="th-TH" sz="2000" smtClean="0"/>
              <a:t>      </a:t>
            </a:r>
          </a:p>
          <a:p>
            <a:pPr lvl="1">
              <a:buNone/>
            </a:pPr>
            <a:endParaRPr lang="th-TH" smtClean="0"/>
          </a:p>
          <a:p>
            <a:r>
              <a:rPr lang="th-TH" smtClean="0"/>
              <a:t>ทั้ง 2 </a:t>
            </a:r>
            <a:r>
              <a:rPr lang="en-US" smtClean="0"/>
              <a:t>Class </a:t>
            </a:r>
            <a:r>
              <a:rPr lang="th-TH" smtClean="0"/>
              <a:t>นี้สืบทอดมาจาก </a:t>
            </a:r>
            <a:r>
              <a:rPr lang="en-US" err="1" smtClean="0"/>
              <a:t>InputStream </a:t>
            </a:r>
            <a:r>
              <a:rPr lang="th-TH" smtClean="0"/>
              <a:t>และ </a:t>
            </a:r>
            <a:r>
              <a:rPr lang="en-US" err="1" smtClean="0"/>
              <a:t>OutputStream </a:t>
            </a:r>
          </a:p>
          <a:p>
            <a:r>
              <a:rPr lang="th-TH" smtClean="0"/>
              <a:t>ทั้ง 2 </a:t>
            </a:r>
            <a:r>
              <a:rPr lang="en-US" smtClean="0"/>
              <a:t>Class </a:t>
            </a:r>
            <a:r>
              <a:rPr lang="th-TH" smtClean="0"/>
              <a:t>นี้จึงสามารถใช้ </a:t>
            </a:r>
            <a:r>
              <a:rPr lang="en-US" smtClean="0"/>
              <a:t>method </a:t>
            </a:r>
            <a:r>
              <a:rPr lang="th-TH" smtClean="0"/>
              <a:t>ต่างๆ ของ </a:t>
            </a:r>
            <a:r>
              <a:rPr lang="en-US" smtClean="0"/>
              <a:t>Class </a:t>
            </a:r>
            <a:r>
              <a:rPr lang="th-TH" smtClean="0"/>
              <a:t>แม่ได้หมด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การอ่านข้อมูลจากแฟ้มข้อมูล</a:t>
            </a:r>
            <a:endParaRPr lang="th-TH"/>
          </a:p>
        </p:txBody>
      </p:sp>
      <p:pic>
        <p:nvPicPr>
          <p:cNvPr id="6" name="Content Placeholder 5" descr="javaread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570533" y="1625702"/>
            <a:ext cx="8105923" cy="4899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การเขียนข้อมูลลงแฟ้มข้อมูล</a:t>
            </a:r>
            <a:endParaRPr lang="th-TH"/>
          </a:p>
        </p:txBody>
      </p:sp>
      <p:pic>
        <p:nvPicPr>
          <p:cNvPr id="4" name="Content Placeholder 3" descr="javawrit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127474" y="1798712"/>
            <a:ext cx="8837014" cy="3862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Filter Stream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h-TH" smtClean="0"/>
              <a:t>ทั้ง </a:t>
            </a:r>
            <a:r>
              <a:rPr lang="en-US" err="1" smtClean="0"/>
              <a:t>InputStream </a:t>
            </a:r>
            <a:r>
              <a:rPr lang="th-TH" smtClean="0"/>
              <a:t>และ </a:t>
            </a:r>
            <a:r>
              <a:rPr lang="en-US" err="1" smtClean="0"/>
              <a:t>OutputStream </a:t>
            </a:r>
            <a:r>
              <a:rPr lang="th-TH" smtClean="0"/>
              <a:t>เป็น </a:t>
            </a:r>
            <a:r>
              <a:rPr lang="en-US" smtClean="0"/>
              <a:t>low-level API </a:t>
            </a:r>
            <a:r>
              <a:rPr lang="th-TH" smtClean="0"/>
              <a:t>ซึ่งสามารถอ่าน และ เขียน ข้อมูลในระดับไบต์</a:t>
            </a:r>
          </a:p>
          <a:p>
            <a:r>
              <a:rPr lang="th-TH" smtClean="0"/>
              <a:t>ถ้าต้องการรับและส่งข้อมูลที่เป็นตัวอักษร หรือตัวเลข อย่างง่ายสามารถใช้ </a:t>
            </a:r>
            <a:r>
              <a:rPr lang="en-US" smtClean="0"/>
              <a:t>Class </a:t>
            </a:r>
            <a:r>
              <a:rPr lang="th-TH" smtClean="0"/>
              <a:t>ของ </a:t>
            </a:r>
            <a:r>
              <a:rPr lang="en-US" smtClean="0"/>
              <a:t>Java </a:t>
            </a:r>
            <a:r>
              <a:rPr lang="th-TH" smtClean="0"/>
              <a:t>ที่ออกแบบมาเพื่อให้ใช้งานง่ายขึ้น คือ</a:t>
            </a:r>
          </a:p>
          <a:p>
            <a:pPr lvl="1"/>
            <a:r>
              <a:rPr lang="en-US" err="1" smtClean="0"/>
              <a:t>PrintWriter</a:t>
            </a:r>
            <a:endParaRPr lang="en-US" smtClean="0"/>
          </a:p>
          <a:p>
            <a:pPr lvl="2"/>
            <a:r>
              <a:rPr lang="th-TH" smtClean="0"/>
              <a:t>สำหรับเขียนข้อมูล</a:t>
            </a:r>
          </a:p>
          <a:p>
            <a:pPr lvl="1"/>
            <a:r>
              <a:rPr lang="en-US" err="1" smtClean="0"/>
              <a:t>BufferedReader</a:t>
            </a:r>
            <a:endParaRPr lang="en-US" smtClean="0"/>
          </a:p>
          <a:p>
            <a:pPr lvl="2"/>
            <a:r>
              <a:rPr lang="th-TH" smtClean="0"/>
              <a:t>สำหรับอ่านข้อมูล</a:t>
            </a:r>
          </a:p>
          <a:p>
            <a:pPr lvl="1"/>
            <a:r>
              <a:rPr lang="en-US" smtClean="0"/>
              <a:t>Class </a:t>
            </a:r>
            <a:r>
              <a:rPr lang="th-TH" smtClean="0"/>
              <a:t>ทั้ง 2 นี้จะซ่อนความยุ่งยากของ </a:t>
            </a:r>
            <a:r>
              <a:rPr lang="en-US" err="1" smtClean="0"/>
              <a:t>InputStream </a:t>
            </a:r>
            <a:r>
              <a:rPr lang="th-TH" smtClean="0"/>
              <a:t>และ </a:t>
            </a:r>
            <a:r>
              <a:rPr lang="en-US" err="1" smtClean="0"/>
              <a:t>OutputStream </a:t>
            </a:r>
            <a:r>
              <a:rPr lang="th-TH" smtClean="0"/>
              <a:t>เอาไว้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PrintWriter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002060"/>
                </a:solidFill>
              </a:rPr>
              <a:t>Class </a:t>
            </a:r>
            <a:r>
              <a:rPr lang="en-US" b="1" err="1" smtClean="0">
                <a:solidFill>
                  <a:srgbClr val="002060"/>
                </a:solidFill>
              </a:rPr>
              <a:t>PrintWriter</a:t>
            </a:r>
            <a:endParaRPr lang="en-US" b="1" smtClean="0">
              <a:solidFill>
                <a:srgbClr val="002060"/>
              </a:solidFill>
            </a:endParaRPr>
          </a:p>
          <a:p>
            <a:pPr lvl="1"/>
            <a:r>
              <a:rPr lang="en-US" smtClean="0">
                <a:solidFill>
                  <a:srgbClr val="0070C0"/>
                </a:solidFill>
              </a:rPr>
              <a:t>Constructor </a:t>
            </a:r>
          </a:p>
          <a:p>
            <a:pPr lvl="2"/>
            <a:r>
              <a:rPr lang="en-US" i="1" smtClean="0"/>
              <a:t>public</a:t>
            </a:r>
            <a:r>
              <a:rPr lang="en-US" smtClean="0"/>
              <a:t> </a:t>
            </a:r>
            <a:r>
              <a:rPr lang="en-US" b="1" err="1" smtClean="0"/>
              <a:t>PrintWriter </a:t>
            </a:r>
            <a:r>
              <a:rPr lang="en-US" i="1" smtClean="0"/>
              <a:t>(OutputStream  out)</a:t>
            </a:r>
          </a:p>
          <a:p>
            <a:pPr lvl="2">
              <a:buNone/>
            </a:pPr>
            <a:endParaRPr lang="en-US" i="1" smtClean="0"/>
          </a:p>
          <a:p>
            <a:pPr lvl="1"/>
            <a:r>
              <a:rPr lang="en-US" smtClean="0">
                <a:solidFill>
                  <a:srgbClr val="0070C0"/>
                </a:solidFill>
              </a:rPr>
              <a:t>Method</a:t>
            </a:r>
            <a:r>
              <a:rPr lang="en-US" smtClean="0"/>
              <a:t> </a:t>
            </a:r>
            <a:r>
              <a:rPr lang="th-TH" smtClean="0"/>
              <a:t>ในการเขียนค่า </a:t>
            </a:r>
            <a:r>
              <a:rPr lang="en-US" smtClean="0"/>
              <a:t>String</a:t>
            </a:r>
          </a:p>
          <a:p>
            <a:pPr lvl="2"/>
            <a:r>
              <a:rPr lang="en-US" i="1" smtClean="0"/>
              <a:t>public void </a:t>
            </a:r>
            <a:r>
              <a:rPr lang="en-US" b="1" smtClean="0"/>
              <a:t>print</a:t>
            </a:r>
            <a:r>
              <a:rPr lang="en-US" smtClean="0"/>
              <a:t>(String   s)</a:t>
            </a:r>
          </a:p>
          <a:p>
            <a:pPr lvl="2"/>
            <a:r>
              <a:rPr lang="en-US" i="1" smtClean="0"/>
              <a:t>public void </a:t>
            </a:r>
            <a:r>
              <a:rPr lang="en-US" b="1" err="1" smtClean="0"/>
              <a:t>println</a:t>
            </a:r>
            <a:r>
              <a:rPr lang="en-US" smtClean="0"/>
              <a:t>(String  x)</a:t>
            </a:r>
          </a:p>
          <a:p>
            <a:pPr lvl="2"/>
            <a:r>
              <a:rPr lang="en-US" i="1" smtClean="0"/>
              <a:t>public</a:t>
            </a:r>
            <a:r>
              <a:rPr lang="en-US" smtClean="0"/>
              <a:t> void </a:t>
            </a:r>
            <a:r>
              <a:rPr lang="en-US" b="1" smtClean="0"/>
              <a:t>flush</a:t>
            </a:r>
            <a:r>
              <a:rPr lang="en-US" smtClean="0"/>
              <a:t>();</a:t>
            </a:r>
            <a:endParaRPr lang="th-TH" smtClean="0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ตัวอย่างการใช้งาน </a:t>
            </a:r>
            <a:r>
              <a:rPr lang="en-US" err="1" smtClean="0"/>
              <a:t>PrintWriter</a:t>
            </a:r>
            <a:endParaRPr lang="th-TH"/>
          </a:p>
        </p:txBody>
      </p:sp>
      <p:pic>
        <p:nvPicPr>
          <p:cNvPr id="4" name="Content Placeholder 3" descr="pw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251520" y="1700808"/>
            <a:ext cx="8702027" cy="4104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 smtClean="0"/>
              <a:t>BufferedReader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b="1" smtClean="0"/>
              <a:t>Class InputStreamReader (</a:t>
            </a:r>
            <a:r>
              <a:rPr lang="th-TH" sz="2800" b="1" smtClean="0"/>
              <a:t>เป็น </a:t>
            </a:r>
            <a:r>
              <a:rPr lang="en-US" sz="2800" b="1" smtClean="0"/>
              <a:t>Class </a:t>
            </a:r>
            <a:r>
              <a:rPr lang="th-TH" sz="2800" b="1" smtClean="0"/>
              <a:t>ลูกของ </a:t>
            </a:r>
            <a:r>
              <a:rPr lang="en-US" sz="2800" b="1" smtClean="0"/>
              <a:t>Reader)</a:t>
            </a:r>
          </a:p>
          <a:p>
            <a:pPr lvl="1"/>
            <a:r>
              <a:rPr lang="en-US" smtClean="0">
                <a:solidFill>
                  <a:srgbClr val="0070C0"/>
                </a:solidFill>
              </a:rPr>
              <a:t>Constructor</a:t>
            </a:r>
          </a:p>
          <a:p>
            <a:pPr lvl="2"/>
            <a:r>
              <a:rPr lang="en-US" i="1" smtClean="0"/>
              <a:t>public</a:t>
            </a:r>
            <a:r>
              <a:rPr lang="en-US" smtClean="0"/>
              <a:t> </a:t>
            </a:r>
            <a:r>
              <a:rPr lang="en-US" b="1" err="1" smtClean="0"/>
              <a:t>InputStreamReader</a:t>
            </a:r>
            <a:r>
              <a:rPr lang="en-US" smtClean="0"/>
              <a:t>(InputStream    in)</a:t>
            </a:r>
          </a:p>
          <a:p>
            <a:pPr lvl="2">
              <a:buNone/>
            </a:pPr>
            <a:endParaRPr lang="en-US" smtClean="0"/>
          </a:p>
          <a:p>
            <a:r>
              <a:rPr lang="en-US" sz="2800" b="1" smtClean="0"/>
              <a:t>Class BufferedReader</a:t>
            </a:r>
            <a:endParaRPr lang="en-US" sz="2800" b="1" smtClean="0"/>
          </a:p>
          <a:p>
            <a:pPr lvl="1"/>
            <a:r>
              <a:rPr lang="en-US" smtClean="0">
                <a:solidFill>
                  <a:srgbClr val="0070C0"/>
                </a:solidFill>
              </a:rPr>
              <a:t>Constructor</a:t>
            </a:r>
          </a:p>
          <a:p>
            <a:pPr lvl="2"/>
            <a:r>
              <a:rPr lang="en-US" i="1" smtClean="0"/>
              <a:t>public</a:t>
            </a:r>
            <a:r>
              <a:rPr lang="en-US" smtClean="0"/>
              <a:t> </a:t>
            </a:r>
            <a:r>
              <a:rPr lang="en-US" b="1" err="1" smtClean="0"/>
              <a:t>BufferedReader</a:t>
            </a:r>
            <a:r>
              <a:rPr lang="en-US" smtClean="0"/>
              <a:t>(Reader    in)</a:t>
            </a:r>
          </a:p>
          <a:p>
            <a:pPr lvl="1"/>
            <a:r>
              <a:rPr lang="en-US" smtClean="0">
                <a:solidFill>
                  <a:srgbClr val="0070C0"/>
                </a:solidFill>
              </a:rPr>
              <a:t>Method</a:t>
            </a:r>
          </a:p>
          <a:p>
            <a:pPr lvl="2"/>
            <a:r>
              <a:rPr lang="en-US" i="1" smtClean="0"/>
              <a:t>public String </a:t>
            </a:r>
            <a:r>
              <a:rPr lang="en-US" b="1" err="1" smtClean="0"/>
              <a:t>readLine</a:t>
            </a:r>
            <a:r>
              <a:rPr lang="en-US" smtClean="0"/>
              <a:t>() </a:t>
            </a:r>
            <a:r>
              <a:rPr lang="en-US" i="1" smtClean="0"/>
              <a:t>throws IOException</a:t>
            </a:r>
            <a:endParaRPr lang="en-US" i="1" smtClean="0"/>
          </a:p>
          <a:p>
            <a:endParaRPr lang="th-TH"/>
          </a:p>
        </p:txBody>
      </p:sp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ตัวอย่างการใช้งาน </a:t>
            </a:r>
            <a:r>
              <a:rPr lang="en-US" err="1" smtClean="0"/>
              <a:t>BufferedReader (1)</a:t>
            </a:r>
            <a:endParaRPr lang="th-TH"/>
          </a:p>
        </p:txBody>
      </p:sp>
      <p:pic>
        <p:nvPicPr>
          <p:cNvPr id="4" name="Content Placeholder 3" descr="br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251520" y="1633456"/>
            <a:ext cx="8654997" cy="4963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ตัวอย่างการใช้งาน </a:t>
            </a:r>
            <a:r>
              <a:rPr lang="en-US" err="1" smtClean="0"/>
              <a:t>BufferedReader (2)</a:t>
            </a:r>
            <a:endParaRPr lang="th-TH"/>
          </a:p>
        </p:txBody>
      </p:sp>
      <p:pic>
        <p:nvPicPr>
          <p:cNvPr id="4" name="Content Placeholder 3" descr="br2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249316" y="1664009"/>
            <a:ext cx="8633004" cy="4645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หนังสือที่แนะนำ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2422" y="1881003"/>
            <a:ext cx="3377530" cy="44283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860032" y="1844824"/>
            <a:ext cx="3556671" cy="4392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0496972"/>
      </p:ext>
    </p:extLst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Java Thread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030523313 - Network programming</a:t>
            </a:r>
          </a:p>
          <a:p>
            <a:r>
              <a:rPr lang="en-US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อะไรคือ </a:t>
            </a:r>
            <a:r>
              <a:rPr lang="en-US"/>
              <a:t>Thread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43510"/>
          </a:xfrm>
        </p:spPr>
        <p:txBody>
          <a:bodyPr>
            <a:normAutofit/>
          </a:bodyPr>
          <a:lstStyle/>
          <a:p>
            <a:r>
              <a:rPr lang="th-TH"/>
              <a:t>ในระบบปฎิบัติการสมัยใหม่ เวลาเรียกใช้งานโปรแกรมก็คือก็สร้าง </a:t>
            </a:r>
            <a:r>
              <a:rPr lang="en-US" b="1">
                <a:solidFill>
                  <a:srgbClr val="FF0000"/>
                </a:solidFill>
              </a:rPr>
              <a:t>process</a:t>
            </a:r>
            <a:r>
              <a:rPr lang="en-US"/>
              <a:t> </a:t>
            </a:r>
            <a:r>
              <a:rPr lang="th-TH"/>
              <a:t>ของโปรแกรมนั้น</a:t>
            </a:r>
            <a:r>
              <a:rPr lang="en-US"/>
              <a:t> </a:t>
            </a:r>
          </a:p>
          <a:p>
            <a:r>
              <a:rPr lang="en-US"/>
              <a:t>Process </a:t>
            </a:r>
            <a:r>
              <a:rPr lang="th-TH"/>
              <a:t>คือ โปรแกรมที่กำลังทำงานอยู่ในระบบ</a:t>
            </a:r>
          </a:p>
          <a:p>
            <a:r>
              <a:rPr lang="th-TH"/>
              <a:t>แต่ละ </a:t>
            </a:r>
            <a:r>
              <a:rPr lang="en-US"/>
              <a:t>Process </a:t>
            </a:r>
            <a:r>
              <a:rPr lang="th-TH"/>
              <a:t>จะมีอย่างน้อย 1 </a:t>
            </a:r>
            <a:r>
              <a:rPr lang="en-US"/>
              <a:t>Thread </a:t>
            </a:r>
            <a:r>
              <a:rPr lang="th-TH"/>
              <a:t>ที่ทำงานอยู่</a:t>
            </a:r>
          </a:p>
          <a:p>
            <a:r>
              <a:rPr lang="en-US"/>
              <a:t>Thread </a:t>
            </a:r>
            <a:r>
              <a:rPr lang="th-TH"/>
              <a:t>เรียกอีกอย่างว่า </a:t>
            </a:r>
            <a:r>
              <a:rPr lang="en-US" b="1">
                <a:solidFill>
                  <a:srgbClr val="FF0000"/>
                </a:solidFill>
              </a:rPr>
              <a:t>lightweight process</a:t>
            </a:r>
            <a:r>
              <a:rPr lang="en-US"/>
              <a:t> </a:t>
            </a:r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403648" y="4437112"/>
            <a:ext cx="2088232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Process 1</a:t>
            </a:r>
            <a:endParaRPr lang="th-TH"/>
          </a:p>
        </p:txBody>
      </p:sp>
      <p:sp>
        <p:nvSpPr>
          <p:cNvPr id="5" name="Rectangle 4"/>
          <p:cNvSpPr/>
          <p:nvPr/>
        </p:nvSpPr>
        <p:spPr>
          <a:xfrm>
            <a:off x="3707904" y="4437112"/>
            <a:ext cx="2088232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Process 2</a:t>
            </a:r>
            <a:endParaRPr lang="th-TH"/>
          </a:p>
        </p:txBody>
      </p:sp>
      <p:sp>
        <p:nvSpPr>
          <p:cNvPr id="6" name="Rectangle 5"/>
          <p:cNvSpPr/>
          <p:nvPr/>
        </p:nvSpPr>
        <p:spPr>
          <a:xfrm>
            <a:off x="6012160" y="4437112"/>
            <a:ext cx="2088232" cy="144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Process 3</a:t>
            </a:r>
            <a:endParaRPr lang="th-TH"/>
          </a:p>
        </p:txBody>
      </p:sp>
      <p:sp>
        <p:nvSpPr>
          <p:cNvPr id="7" name="Rectangle 6"/>
          <p:cNvSpPr/>
          <p:nvPr/>
        </p:nvSpPr>
        <p:spPr>
          <a:xfrm>
            <a:off x="1733208" y="4869160"/>
            <a:ext cx="36004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thread1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67744" y="4869160"/>
            <a:ext cx="36004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thread2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771800" y="4869160"/>
            <a:ext cx="36004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thread3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0" y="4869160"/>
            <a:ext cx="36004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thread1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39912" y="4869160"/>
            <a:ext cx="36004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thread1</a:t>
            </a:r>
            <a:endParaRPr lang="th-TH" sz="160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143968" y="4869160"/>
            <a:ext cx="360040" cy="8640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tx1"/>
                </a:solidFill>
              </a:rPr>
              <a:t>thread2</a:t>
            </a:r>
            <a:endParaRPr lang="th-TH" sz="16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Threads ?</a:t>
            </a:r>
            <a:endParaRPr lang="th-TH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th-TH"/>
              <a:t>แล้วทำไมถึงต้องมีการใช้ </a:t>
            </a:r>
            <a:r>
              <a:rPr lang="en-US"/>
              <a:t>Thread </a:t>
            </a:r>
            <a:r>
              <a:rPr lang="th-TH"/>
              <a:t>หลาย </a:t>
            </a:r>
            <a:r>
              <a:rPr lang="en-US"/>
              <a:t>Thread </a:t>
            </a:r>
            <a:r>
              <a:rPr lang="th-TH"/>
              <a:t>ใน </a:t>
            </a:r>
            <a:r>
              <a:rPr lang="en-US"/>
              <a:t>process </a:t>
            </a:r>
            <a:r>
              <a:rPr lang="th-TH"/>
              <a:t>เดียว</a:t>
            </a:r>
          </a:p>
          <a:p>
            <a:pPr lvl="1"/>
            <a:r>
              <a:rPr lang="th-TH"/>
              <a:t>การตอบสนองของโปรแกรมที่ดีกับผู้ใช้</a:t>
            </a:r>
          </a:p>
          <a:p>
            <a:pPr lvl="2"/>
            <a:r>
              <a:rPr lang="th-TH"/>
              <a:t>โปรแกรม </a:t>
            </a:r>
            <a:r>
              <a:rPr lang="en-US"/>
              <a:t>GUI </a:t>
            </a:r>
            <a:r>
              <a:rPr lang="th-TH"/>
              <a:t>เช่น </a:t>
            </a:r>
            <a:r>
              <a:rPr lang="en-US" err="1"/>
              <a:t>winzip </a:t>
            </a:r>
            <a:r>
              <a:rPr lang="th-TH"/>
              <a:t>ขณะที่ทำการบีบอัดแฟ้มข้อมูลถ้าไม่มี </a:t>
            </a:r>
            <a:r>
              <a:rPr lang="en-US"/>
              <a:t>Thread </a:t>
            </a:r>
            <a:r>
              <a:rPr lang="th-TH"/>
              <a:t>ตัวหน้าโปรแกรม </a:t>
            </a:r>
            <a:r>
              <a:rPr lang="en-US"/>
              <a:t>GUI </a:t>
            </a:r>
            <a:r>
              <a:rPr lang="th-TH"/>
              <a:t>จะค้างจนกว่าการบีบอัดแฟ้มข้อมูลจะเสร็จสิ้น</a:t>
            </a:r>
          </a:p>
          <a:p>
            <a:pPr lvl="1"/>
            <a:r>
              <a:rPr lang="th-TH"/>
              <a:t>สำหรับงานที่สามารถทำพร้อมกันได้</a:t>
            </a:r>
          </a:p>
          <a:p>
            <a:pPr lvl="2"/>
            <a:r>
              <a:rPr lang="th-TH"/>
              <a:t>โปรแกรมเซิฟเวอร์ เช่น </a:t>
            </a:r>
            <a:r>
              <a:rPr lang="en-US"/>
              <a:t>Web server </a:t>
            </a:r>
            <a:r>
              <a:rPr lang="th-TH"/>
              <a:t>สามารถรองรับผู้ใช้หลายคนพร้อมกันได้</a:t>
            </a:r>
          </a:p>
          <a:p>
            <a:pPr lvl="1"/>
            <a:r>
              <a:rPr lang="th-TH"/>
              <a:t>ใช้ประโยชน์จาก </a:t>
            </a:r>
            <a:r>
              <a:rPr lang="en-US" sz="2400"/>
              <a:t>CPU</a:t>
            </a:r>
            <a:r>
              <a:rPr lang="en-US"/>
              <a:t> </a:t>
            </a:r>
            <a:r>
              <a:rPr lang="th-TH"/>
              <a:t>แบบ </a:t>
            </a:r>
            <a:r>
              <a:rPr lang="en-US" sz="2400" err="1"/>
              <a:t>multicore</a:t>
            </a:r>
            <a:r>
              <a:rPr lang="en-US"/>
              <a:t>, </a:t>
            </a:r>
            <a:r>
              <a:rPr lang="th-TH"/>
              <a:t>หรือ </a:t>
            </a:r>
            <a:r>
              <a:rPr lang="en-US" sz="2400"/>
              <a:t>Multiple CPU </a:t>
            </a:r>
            <a:r>
              <a:rPr lang="th-TH"/>
              <a:t>อย่างเต็มประสิทธิภาพ</a:t>
            </a:r>
          </a:p>
          <a:p>
            <a:pPr lvl="2"/>
            <a:r>
              <a:rPr lang="th-TH"/>
              <a:t>โปรแกรมเช่น สร้างภาพ 3 มิติ สามารถใช้หลาย </a:t>
            </a:r>
            <a:r>
              <a:rPr lang="en-US"/>
              <a:t>Thread </a:t>
            </a:r>
            <a:r>
              <a:rPr lang="th-TH"/>
              <a:t>ช่วยกันประมวลผลได้</a:t>
            </a:r>
            <a:endParaRPr lang="en-US"/>
          </a:p>
          <a:p>
            <a:pPr lvl="2">
              <a:buNone/>
            </a:pPr>
            <a:endParaRPr lang="th-TH"/>
          </a:p>
        </p:txBody>
      </p:sp>
    </p:spTree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การใช้งาน </a:t>
            </a:r>
            <a:r>
              <a:rPr lang="en-US"/>
              <a:t>Thread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Thread </a:t>
            </a:r>
            <a:r>
              <a:rPr lang="th-TH"/>
              <a:t>มีข้อดีหลายอย่าง แต่ก็ไม่เหมาะสำหรับงานบางประเภท</a:t>
            </a:r>
          </a:p>
          <a:p>
            <a:r>
              <a:rPr lang="th-TH"/>
              <a:t>การใช้ </a:t>
            </a:r>
            <a:r>
              <a:rPr lang="en-US"/>
              <a:t>Thread </a:t>
            </a:r>
            <a:r>
              <a:rPr lang="th-TH"/>
              <a:t>เป็นการเพิ่มการใช้งานทรัพยากรของระบบ</a:t>
            </a:r>
          </a:p>
          <a:p>
            <a:pPr lvl="1"/>
            <a:r>
              <a:rPr lang="en-US"/>
              <a:t>RAM </a:t>
            </a:r>
            <a:r>
              <a:rPr lang="th-TH"/>
              <a:t>ที่ใช้เก็บตัวแปรต่างๆ ของแต่ละ </a:t>
            </a:r>
            <a:r>
              <a:rPr lang="en-US"/>
              <a:t>thread</a:t>
            </a:r>
          </a:p>
          <a:p>
            <a:pPr lvl="1"/>
            <a:r>
              <a:rPr lang="en-US"/>
              <a:t>Overhead </a:t>
            </a:r>
            <a:r>
              <a:rPr lang="th-TH"/>
              <a:t>ของการทำ </a:t>
            </a:r>
            <a:r>
              <a:rPr lang="en-US"/>
              <a:t>context switch </a:t>
            </a:r>
            <a:r>
              <a:rPr lang="th-TH"/>
              <a:t>ของ </a:t>
            </a:r>
            <a:r>
              <a:rPr lang="en-US"/>
              <a:t>CPU</a:t>
            </a:r>
          </a:p>
          <a:p>
            <a:r>
              <a:rPr lang="th-TH"/>
              <a:t>ตัวอย่าง โปรแกรมที่ไม่จำเป็นต้องใช้</a:t>
            </a:r>
            <a:r>
              <a:rPr lang="en-US"/>
              <a:t> Thread</a:t>
            </a:r>
          </a:p>
          <a:p>
            <a:pPr lvl="1"/>
            <a:r>
              <a:rPr lang="th-TH"/>
              <a:t>โปรแกรมตรวจสอบ </a:t>
            </a:r>
            <a:r>
              <a:rPr lang="en-US"/>
              <a:t>e-mail </a:t>
            </a:r>
            <a:r>
              <a:rPr lang="th-TH"/>
              <a:t>ทุกๆ 5 นาที </a:t>
            </a:r>
          </a:p>
          <a:p>
            <a:pPr lvl="1"/>
            <a:r>
              <a:rPr lang="th-TH"/>
              <a:t>เราสามารถจะใช้ 1 </a:t>
            </a:r>
            <a:r>
              <a:rPr lang="en-US"/>
              <a:t>thread </a:t>
            </a:r>
            <a:r>
              <a:rPr lang="th-TH"/>
              <a:t>หลับรอแล้วตื่นขึ้นทุกๆ 5 นาทีเพื่อตรวจสอบ </a:t>
            </a:r>
            <a:r>
              <a:rPr lang="en-US"/>
              <a:t>e-mail </a:t>
            </a:r>
            <a:r>
              <a:rPr lang="th-TH"/>
              <a:t>ซึ่งจะดีกว่า สร้าง </a:t>
            </a:r>
            <a:r>
              <a:rPr lang="en-US"/>
              <a:t>thread </a:t>
            </a:r>
            <a:r>
              <a:rPr lang="th-TH"/>
              <a:t>ใหม่ทุกครั้งเมื่อครบ 5 นาที</a:t>
            </a:r>
          </a:p>
          <a:p>
            <a:r>
              <a:rPr lang="en-US"/>
              <a:t>Thread </a:t>
            </a:r>
            <a:r>
              <a:rPr lang="th-TH"/>
              <a:t>เป็นเรื่องง่ายในการเริ่มต้นใช้งาน แต่ยากมากที่จะชำนาญ</a:t>
            </a:r>
          </a:p>
        </p:txBody>
      </p:sp>
    </p:spTree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การสร้าง </a:t>
            </a:r>
            <a:r>
              <a:rPr lang="en-US"/>
              <a:t>Thread </a:t>
            </a:r>
            <a:r>
              <a:rPr lang="th-TH"/>
              <a:t>ใน </a:t>
            </a:r>
            <a:r>
              <a:rPr lang="en-US"/>
              <a:t>Java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การสร้างและใช้งาน </a:t>
            </a:r>
            <a:r>
              <a:rPr lang="en-US"/>
              <a:t>Thread </a:t>
            </a:r>
            <a:r>
              <a:rPr lang="th-TH"/>
              <a:t>ในภาษา </a:t>
            </a:r>
            <a:r>
              <a:rPr lang="en-US"/>
              <a:t>Java </a:t>
            </a:r>
            <a:r>
              <a:rPr lang="th-TH"/>
              <a:t>มีด้วยกัน 2 วิธี</a:t>
            </a:r>
          </a:p>
          <a:p>
            <a:pPr lvl="1"/>
            <a:r>
              <a:rPr lang="th-TH"/>
              <a:t>สร้าง </a:t>
            </a:r>
            <a:r>
              <a:rPr lang="en-US"/>
              <a:t>class </a:t>
            </a:r>
            <a:r>
              <a:rPr lang="th-TH"/>
              <a:t>ที่ </a:t>
            </a:r>
            <a:r>
              <a:rPr lang="en-US"/>
              <a:t>extends </a:t>
            </a:r>
            <a:r>
              <a:rPr lang="th-TH"/>
              <a:t>มาจาก </a:t>
            </a:r>
            <a:r>
              <a:rPr lang="en-US"/>
              <a:t>Class Thread</a:t>
            </a:r>
          </a:p>
          <a:p>
            <a:pPr lvl="2"/>
            <a:r>
              <a:rPr lang="th-TH"/>
              <a:t>เป็นวิธีที่ง่ายที่สุดในการเขียนโปรแกรมเพื่อใช้ </a:t>
            </a:r>
            <a:r>
              <a:rPr lang="en-US"/>
              <a:t>Thread </a:t>
            </a:r>
            <a:r>
              <a:rPr lang="th-TH"/>
              <a:t>ในภาษา </a:t>
            </a:r>
            <a:r>
              <a:rPr lang="en-US"/>
              <a:t>Java</a:t>
            </a:r>
          </a:p>
          <a:p>
            <a:pPr lvl="1"/>
            <a:r>
              <a:rPr lang="th-TH"/>
              <a:t>สร้าง </a:t>
            </a:r>
            <a:r>
              <a:rPr lang="en-US"/>
              <a:t>class </a:t>
            </a:r>
            <a:r>
              <a:rPr lang="th-TH"/>
              <a:t>ที่ </a:t>
            </a:r>
            <a:r>
              <a:rPr lang="en-US"/>
              <a:t>implements Runnable Inteface</a:t>
            </a:r>
            <a:endParaRPr lang="en-US"/>
          </a:p>
          <a:p>
            <a:pPr lvl="2"/>
            <a:r>
              <a:rPr lang="th-TH"/>
              <a:t>เป็นวิธีที่ถูกใช้งานมากที่สุดในโปรแกรมทั่วไป</a:t>
            </a:r>
          </a:p>
        </p:txBody>
      </p:sp>
    </p:spTree>
  </p:cSld>
  <p:clrMapOvr>
    <a:masterClrMapping/>
  </p:clrMapOvr>
  <p:transition/>
  <p:timing/>
</p:sld>
</file>

<file path=ppt/slides/slide5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Extend </a:t>
            </a:r>
            <a:r>
              <a:rPr lang="th-TH"/>
              <a:t>จาก </a:t>
            </a:r>
            <a:r>
              <a:rPr lang="en-US"/>
              <a:t>Class java.lang.Thread 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25144"/>
          </a:xfrm>
        </p:spPr>
        <p:txBody>
          <a:bodyPr>
            <a:normAutofit/>
          </a:bodyPr>
          <a:lstStyle/>
          <a:p>
            <a:r>
              <a:rPr lang="th-TH"/>
              <a:t>การสร้าง</a:t>
            </a:r>
            <a:r>
              <a:rPr lang="en-US"/>
              <a:t> Class </a:t>
            </a:r>
            <a:r>
              <a:rPr lang="th-TH"/>
              <a:t>ที่สามารถทำงานเป็น </a:t>
            </a:r>
            <a:r>
              <a:rPr lang="en-US"/>
              <a:t>Thread </a:t>
            </a:r>
            <a:r>
              <a:rPr lang="th-TH"/>
              <a:t>ให้เพิ่มคำว่า </a:t>
            </a:r>
            <a:r>
              <a:rPr lang="en-US" b="1">
                <a:solidFill>
                  <a:srgbClr val="0070C0"/>
                </a:solidFill>
              </a:rPr>
              <a:t>extends Thread</a:t>
            </a:r>
            <a:r>
              <a:rPr lang="en-US"/>
              <a:t> </a:t>
            </a:r>
            <a:r>
              <a:rPr lang="th-TH"/>
              <a:t>ไปข้างหลังชื่อ </a:t>
            </a:r>
            <a:r>
              <a:rPr lang="en-US"/>
              <a:t>Class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th-TH"/>
              <a:t>จะต้องทำการ </a:t>
            </a:r>
            <a:r>
              <a:rPr lang="en-US"/>
              <a:t>Override </a:t>
            </a:r>
            <a:r>
              <a:rPr lang="th-TH"/>
              <a:t>เมธอดที่ชื่อว่า </a:t>
            </a:r>
            <a:r>
              <a:rPr lang="en-US"/>
              <a:t>run( )</a:t>
            </a:r>
          </a:p>
          <a:p>
            <a:pPr lvl="1"/>
            <a:r>
              <a:rPr lang="en-US"/>
              <a:t>public  void  run( )  {  }</a:t>
            </a:r>
          </a:p>
          <a:p>
            <a:pPr lvl="1"/>
            <a:r>
              <a:rPr lang="th-TH"/>
              <a:t>เมธอดนี้เป็นจุดเริ่มต้นการทำงานของ </a:t>
            </a:r>
            <a:r>
              <a:rPr lang="en-US"/>
              <a:t>Thread</a:t>
            </a:r>
          </a:p>
          <a:p>
            <a:endParaRPr lang="en-US"/>
          </a:p>
          <a:p>
            <a:pPr>
              <a:buNone/>
            </a:pPr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331640" y="2564904"/>
            <a:ext cx="6912768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>
                <a:solidFill>
                  <a:schemeClr val="tx1"/>
                </a:solidFill>
              </a:rPr>
              <a:t>   public  class TwoThread </a:t>
            </a:r>
            <a:r>
              <a:rPr lang="en-US" sz="2400" b="1">
                <a:solidFill>
                  <a:srgbClr val="0070C0"/>
                </a:solidFill>
              </a:rPr>
              <a:t>extends  Thread </a:t>
            </a:r>
            <a:r>
              <a:rPr lang="en-US" sz="2400">
                <a:solidFill>
                  <a:schemeClr val="tx1"/>
                </a:solidFill>
              </a:rPr>
              <a:t>{</a:t>
            </a:r>
          </a:p>
          <a:p>
            <a:pPr>
              <a:buNone/>
            </a:pPr>
            <a:r>
              <a:rPr lang="en-US" sz="2400">
                <a:solidFill>
                  <a:schemeClr val="tx1"/>
                </a:solidFill>
              </a:rPr>
              <a:t>		….</a:t>
            </a:r>
          </a:p>
          <a:p>
            <a:pPr>
              <a:buNone/>
            </a:pPr>
            <a:r>
              <a:rPr lang="en-US" sz="2400">
                <a:solidFill>
                  <a:schemeClr val="tx1"/>
                </a:solidFill>
              </a:rPr>
              <a:t>		….</a:t>
            </a:r>
          </a:p>
          <a:p>
            <a:pPr>
              <a:buNone/>
            </a:pPr>
            <a:r>
              <a:rPr lang="en-US" sz="2400">
                <a:solidFill>
                  <a:schemeClr val="tx1"/>
                </a:solidFill>
              </a:rPr>
              <a:t>  }</a:t>
            </a:r>
          </a:p>
        </p:txBody>
      </p:sp>
    </p:spTree>
  </p:cSld>
  <p:clrMapOvr>
    <a:masterClrMapping/>
  </p:clrMapOvr>
  <p:transition/>
  <p:timing/>
</p:sld>
</file>

<file path=ppt/slides/slide5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ตัวอย่างการสร้าง </a:t>
            </a:r>
            <a:r>
              <a:rPr lang="en-US"/>
              <a:t>Class </a:t>
            </a:r>
            <a:r>
              <a:rPr lang="th-TH"/>
              <a:t>ที่สามารถทำ </a:t>
            </a:r>
            <a:r>
              <a:rPr lang="en-US"/>
              <a:t>Thread</a:t>
            </a:r>
            <a:endParaRPr lang="th-TH"/>
          </a:p>
        </p:txBody>
      </p:sp>
      <p:pic>
        <p:nvPicPr>
          <p:cNvPr id="4" name="Content Placeholder 3" descr="thread1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467544" y="1628800"/>
            <a:ext cx="8259692" cy="2952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Content Placeholder 2"/>
          <p:cNvSpPr txBox="1"/>
          <p:nvPr/>
        </p:nvSpPr>
        <p:spPr>
          <a:xfrm>
            <a:off x="539552" y="4797152"/>
            <a:ext cx="8153400" cy="18002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kumimoji="0" lang="en-US" sz="29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</a:t>
            </a:r>
            <a:r>
              <a:rPr lang="en-US" sz="2900"/>
              <a:t>s TwoThread </a:t>
            </a:r>
            <a:r>
              <a:rPr lang="th-TH" sz="2900"/>
              <a:t>มีการ </a:t>
            </a:r>
            <a:r>
              <a:rPr lang="en-US" sz="2900"/>
              <a:t>extends Thread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kumimoji="0" lang="th-TH" sz="2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มีการ</a:t>
            </a:r>
            <a:r>
              <a:rPr kumimoji="0" lang="th-TH" sz="29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9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override </a:t>
            </a:r>
            <a:r>
              <a:rPr kumimoji="0" lang="th-TH" sz="29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เมธอด </a:t>
            </a:r>
            <a:r>
              <a:rPr kumimoji="0" lang="en-US" sz="29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run( )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lang="th-TH" sz="2900" baseline="0"/>
              <a:t>การทำงานของ</a:t>
            </a:r>
            <a:r>
              <a:rPr lang="th-TH" sz="2900"/>
              <a:t> </a:t>
            </a:r>
            <a:r>
              <a:rPr lang="en-US" sz="2900"/>
              <a:t>Thread </a:t>
            </a:r>
            <a:r>
              <a:rPr lang="th-TH" sz="2900"/>
              <a:t>จะวนลูป 10 รอบเพื่อพิมพ์คำว่า </a:t>
            </a:r>
            <a:r>
              <a:rPr lang="en-US" sz="2900"/>
              <a:t>“New Thread”</a:t>
            </a:r>
            <a:endParaRPr kumimoji="0" lang="th-TH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/>
</p:sld>
</file>

<file path=ppt/slides/slide5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การเรียกใช้งาน </a:t>
            </a:r>
            <a:r>
              <a:rPr lang="en-US"/>
              <a:t>Thread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/>
              <a:t>การสร้าง </a:t>
            </a:r>
            <a:r>
              <a:rPr lang="en-US"/>
              <a:t>Thread </a:t>
            </a:r>
            <a:r>
              <a:rPr lang="th-TH"/>
              <a:t>ขึ้นในโปรแกรม </a:t>
            </a:r>
            <a:r>
              <a:rPr lang="en-US"/>
              <a:t>(Spawning) </a:t>
            </a:r>
            <a:r>
              <a:rPr lang="th-TH"/>
              <a:t>จะต้องสร้างขึ้นจาก </a:t>
            </a:r>
            <a:r>
              <a:rPr lang="en-US"/>
              <a:t>Thread </a:t>
            </a:r>
            <a:r>
              <a:rPr lang="th-TH"/>
              <a:t>ที่กำลังทำงานอยู่ </a:t>
            </a:r>
          </a:p>
          <a:p>
            <a:r>
              <a:rPr lang="th-TH"/>
              <a:t>การสร้าง </a:t>
            </a:r>
            <a:r>
              <a:rPr lang="en-US"/>
              <a:t>Thread </a:t>
            </a:r>
            <a:r>
              <a:rPr lang="th-TH"/>
              <a:t>นั้นเหมือนกับการสร้าง </a:t>
            </a:r>
            <a:r>
              <a:rPr lang="en-US"/>
              <a:t>Object </a:t>
            </a:r>
            <a:r>
              <a:rPr lang="th-TH"/>
              <a:t>ปกติในภาษาจาวา</a:t>
            </a:r>
          </a:p>
          <a:p>
            <a:endParaRPr lang="th-TH" sz="900"/>
          </a:p>
          <a:p>
            <a:pPr algn="ctr">
              <a:buNone/>
            </a:pPr>
            <a:r>
              <a:rPr lang="th-TH"/>
              <a:t>	</a:t>
            </a:r>
            <a:r>
              <a:rPr lang="en-US" err="1">
                <a:solidFill>
                  <a:srgbClr val="0070C0"/>
                </a:solidFill>
              </a:rPr>
              <a:t>TwoThread  tt  =  new TwoThread( );</a:t>
            </a:r>
          </a:p>
          <a:p>
            <a:pPr algn="ctr">
              <a:buNone/>
            </a:pPr>
            <a:endParaRPr lang="en-US" sz="900"/>
          </a:p>
          <a:p>
            <a:r>
              <a:rPr lang="th-TH"/>
              <a:t>เมื่อต้องการให้ </a:t>
            </a:r>
            <a:r>
              <a:rPr lang="en-US"/>
              <a:t>Thread </a:t>
            </a:r>
            <a:r>
              <a:rPr lang="th-TH"/>
              <a:t>ทำงาน ก็เรียกใช้เมธอด</a:t>
            </a:r>
            <a:r>
              <a:rPr lang="en-US"/>
              <a:t> start( ) </a:t>
            </a:r>
            <a:r>
              <a:rPr lang="th-TH"/>
              <a:t>ของ </a:t>
            </a:r>
            <a:r>
              <a:rPr lang="en-US"/>
              <a:t>Object </a:t>
            </a:r>
            <a:r>
              <a:rPr lang="th-TH"/>
              <a:t>นั้น</a:t>
            </a:r>
          </a:p>
          <a:p>
            <a:pPr>
              <a:buNone/>
            </a:pPr>
            <a:endParaRPr lang="th-TH" sz="900"/>
          </a:p>
          <a:p>
            <a:pPr algn="ctr">
              <a:buNone/>
            </a:pPr>
            <a:r>
              <a:rPr lang="th-TH">
                <a:solidFill>
                  <a:srgbClr val="0070C0"/>
                </a:solidFill>
              </a:rPr>
              <a:t>	</a:t>
            </a:r>
            <a:r>
              <a:rPr lang="en-US" err="1">
                <a:solidFill>
                  <a:srgbClr val="0070C0"/>
                </a:solidFill>
              </a:rPr>
              <a:t>tt.start();</a:t>
            </a:r>
          </a:p>
          <a:p>
            <a:pPr algn="ctr">
              <a:buNone/>
            </a:pPr>
            <a:endParaRPr lang="en-US" sz="900"/>
          </a:p>
          <a:p>
            <a:r>
              <a:rPr lang="th-TH"/>
              <a:t>หลังจากนั้น </a:t>
            </a:r>
            <a:r>
              <a:rPr lang="en-US"/>
              <a:t>Thread </a:t>
            </a:r>
            <a:r>
              <a:rPr lang="th-TH"/>
              <a:t>จะเริ่มทำงานในเมธอด </a:t>
            </a:r>
            <a:r>
              <a:rPr lang="en-US"/>
              <a:t>run( ) </a:t>
            </a:r>
            <a:r>
              <a:rPr lang="th-TH"/>
              <a:t>ในขณะที่ผู้เรียกก็ทำงานคำสั่งถัดไปต่อได้ทันที</a:t>
            </a:r>
          </a:p>
        </p:txBody>
      </p:sp>
    </p:spTree>
  </p:cSld>
  <p:clrMapOvr>
    <a:masterClrMapping/>
  </p:clrMapOvr>
  <p:transition/>
  <p:timing/>
</p:sld>
</file>

<file path=ppt/slides/slide5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ตัวอย่างการเรียกใช้งาน </a:t>
            </a:r>
            <a:r>
              <a:rPr lang="en-US"/>
              <a:t>Thread</a:t>
            </a:r>
            <a:endParaRPr lang="th-TH"/>
          </a:p>
        </p:txBody>
      </p:sp>
      <p:pic>
        <p:nvPicPr>
          <p:cNvPr id="4" name="Content Placeholder 3" descr="thread2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961440" y="1640323"/>
            <a:ext cx="7416824" cy="4719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788024" y="5805264"/>
            <a:ext cx="3960440" cy="7920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b="1">
                <a:solidFill>
                  <a:schemeClr val="tx1"/>
                </a:solidFill>
              </a:rPr>
              <a:t>คิดว่าผลการรันจะเป็นอย่างไร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 </a:t>
            </a:r>
            <a:r>
              <a:rPr lang="en-US"/>
              <a:t>delay </a:t>
            </a:r>
            <a:r>
              <a:rPr lang="th-TH"/>
              <a:t>หรือ </a:t>
            </a:r>
            <a:r>
              <a:rPr lang="en-US"/>
              <a:t>sleep </a:t>
            </a:r>
            <a:r>
              <a:rPr lang="th-TH"/>
              <a:t>ในภาษาจาวา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th-TH"/>
              <a:t>ในการทำงานบางอย่าง โปรแกรมจำเป็นต้องมีการ </a:t>
            </a:r>
            <a:r>
              <a:rPr lang="en-US"/>
              <a:t>delay </a:t>
            </a:r>
            <a:r>
              <a:rPr lang="th-TH"/>
              <a:t>หรือ </a:t>
            </a:r>
            <a:r>
              <a:rPr lang="en-US"/>
              <a:t>sleep </a:t>
            </a:r>
            <a:r>
              <a:rPr lang="th-TH"/>
              <a:t>รอ </a:t>
            </a:r>
          </a:p>
          <a:p>
            <a:pPr>
              <a:buNone/>
            </a:pPr>
            <a:r>
              <a:rPr lang="th-TH" sz="2800">
                <a:solidFill>
                  <a:srgbClr val="C00000"/>
                </a:solidFill>
              </a:rPr>
              <a:t>     </a:t>
            </a:r>
            <a:r>
              <a:rPr lang="en-US" sz="2800">
                <a:solidFill>
                  <a:srgbClr val="C00000"/>
                </a:solidFill>
              </a:rPr>
              <a:t>long startTime = System.currentTimeMillis();</a:t>
            </a:r>
          </a:p>
          <a:p>
            <a:pPr>
              <a:buNone/>
            </a:pPr>
            <a:r>
              <a:rPr lang="en-US" sz="2800">
                <a:solidFill>
                  <a:srgbClr val="C00000"/>
                </a:solidFill>
              </a:rPr>
              <a:t>	 long stopTime  = System.currentTimeMillis()+6000;</a:t>
            </a:r>
          </a:p>
          <a:p>
            <a:pPr>
              <a:buNone/>
            </a:pPr>
            <a:r>
              <a:rPr lang="en-US" sz="2800">
                <a:solidFill>
                  <a:srgbClr val="C00000"/>
                </a:solidFill>
              </a:rPr>
              <a:t>    while(System.currentTimeMillis() &lt; stopTime) { }</a:t>
            </a:r>
          </a:p>
          <a:p>
            <a:r>
              <a:rPr lang="th-TH" sz="2800"/>
              <a:t>การทำแบบนี้จะให้ </a:t>
            </a:r>
            <a:r>
              <a:rPr lang="en-US" sz="2800"/>
              <a:t>CPU </a:t>
            </a:r>
            <a:r>
              <a:rPr lang="th-TH" sz="2800"/>
              <a:t>ทำงานตลอดเวลา และสิ้นเปลืองทรัพยากร</a:t>
            </a:r>
          </a:p>
          <a:p>
            <a:r>
              <a:rPr lang="th-TH"/>
              <a:t>ถ้าต้องการให้โปรแกรม </a:t>
            </a:r>
            <a:r>
              <a:rPr lang="en-US"/>
              <a:t>delay </a:t>
            </a:r>
            <a:r>
              <a:rPr lang="th-TH"/>
              <a:t>หรือ </a:t>
            </a:r>
            <a:r>
              <a:rPr lang="en-US"/>
              <a:t>sleep </a:t>
            </a:r>
            <a:r>
              <a:rPr lang="th-TH"/>
              <a:t>จะต้องสั่งผ่าน </a:t>
            </a:r>
            <a:r>
              <a:rPr lang="en-US"/>
              <a:t>Class Thread</a:t>
            </a:r>
          </a:p>
          <a:p>
            <a:pPr algn="ctr">
              <a:buNone/>
            </a:pPr>
            <a:r>
              <a:rPr lang="en-US" b="1" err="1">
                <a:solidFill>
                  <a:srgbClr val="0070C0"/>
                </a:solidFill>
              </a:rPr>
              <a:t>Thread.sleep(</a:t>
            </a:r>
            <a:r>
              <a:rPr lang="th-TH" b="1">
                <a:solidFill>
                  <a:srgbClr val="0070C0"/>
                </a:solidFill>
              </a:rPr>
              <a:t>เวลาเป็น </a:t>
            </a:r>
            <a:r>
              <a:rPr lang="en-US" b="1">
                <a:solidFill>
                  <a:srgbClr val="0070C0"/>
                </a:solidFill>
              </a:rPr>
              <a:t>ms);</a:t>
            </a:r>
          </a:p>
          <a:p>
            <a:r>
              <a:rPr lang="th-TH"/>
              <a:t>เนื่องจากเมธอด </a:t>
            </a:r>
            <a:r>
              <a:rPr lang="en-US"/>
              <a:t>sleep </a:t>
            </a:r>
            <a:r>
              <a:rPr lang="th-TH"/>
              <a:t>จะมีการโยน </a:t>
            </a:r>
            <a:r>
              <a:rPr lang="en-US"/>
              <a:t>Exception </a:t>
            </a:r>
            <a:r>
              <a:rPr lang="th-TH"/>
              <a:t>ดังนั้นต้องนำ </a:t>
            </a:r>
            <a:r>
              <a:rPr lang="en-US"/>
              <a:t>try-catch </a:t>
            </a:r>
            <a:r>
              <a:rPr lang="th-TH"/>
              <a:t>มาครอบคำสั่งเอาไว้</a:t>
            </a:r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OSI layer model</a:t>
            </a:r>
            <a:endParaRPr lang="th-TH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95736" y="1548214"/>
            <a:ext cx="4559573" cy="5102772"/>
          </a:xfrm>
          <a:prstGeom prst="rect">
            <a:avLst/>
          </a:prstGeom>
          <a:noFill/>
          <a:ln w="9525">
            <a:noFill/>
            <a:miter lim="800000"/>
          </a:ln>
        </p:spPr>
      </p:pic>
    </p:spTree>
  </p:cSld>
  <p:clrMapOvr>
    <a:masterClrMapping/>
  </p:clrMapOvr>
  <p:transition/>
  <p:timing/>
</p:sld>
</file>

<file path=ppt/slides/slide6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ตัวอย่างการใช้ </a:t>
            </a:r>
            <a:r>
              <a:rPr lang="en-US"/>
              <a:t>Sleep</a:t>
            </a:r>
            <a:endParaRPr lang="th-TH"/>
          </a:p>
        </p:txBody>
      </p:sp>
      <p:pic>
        <p:nvPicPr>
          <p:cNvPr id="4" name="Content Placeholder 3" descr="sleep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539552" y="1700808"/>
            <a:ext cx="8056412" cy="4706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6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ตัวอย่างการทำงานหลาย </a:t>
            </a:r>
            <a:r>
              <a:rPr lang="en-US"/>
              <a:t>Thread </a:t>
            </a:r>
            <a:r>
              <a:rPr lang="th-TH"/>
              <a:t>กับ </a:t>
            </a:r>
            <a:r>
              <a:rPr lang="en-US"/>
              <a:t>Sleep</a:t>
            </a:r>
            <a:endParaRPr lang="th-TH"/>
          </a:p>
        </p:txBody>
      </p:sp>
      <p:pic>
        <p:nvPicPr>
          <p:cNvPr id="6" name="Content Placeholder 5" descr="sleep2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611560" y="1556792"/>
            <a:ext cx="5221039" cy="5184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ontent Placeholder 2"/>
          <p:cNvSpPr txBox="1"/>
          <p:nvPr/>
        </p:nvSpPr>
        <p:spPr>
          <a:xfrm>
            <a:off x="6930680" y="1556792"/>
            <a:ext cx="1457744" cy="604664"/>
          </a:xfrm>
          <a:prstGeom prst="rect">
            <a:avLst/>
          </a:prstGeom>
        </p:spPr>
        <p:txBody>
          <a:bodyPr vert="horz">
            <a:norm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defRPr/>
            </a:pPr>
            <a:r>
              <a:rPr kumimoji="0" lang="th-TH" sz="29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ผลการรัน</a:t>
            </a:r>
          </a:p>
        </p:txBody>
      </p:sp>
      <p:pic>
        <p:nvPicPr>
          <p:cNvPr id="8" name="Picture 7" descr="sleep2 - Cop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2060848"/>
            <a:ext cx="463674" cy="4565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6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ข้อเสียของการใช้ </a:t>
            </a:r>
            <a:r>
              <a:rPr lang="en-US"/>
              <a:t>Extends Thread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th-TH"/>
              <a:t>ในการใช้งาน </a:t>
            </a:r>
            <a:r>
              <a:rPr lang="en-US"/>
              <a:t>Thread </a:t>
            </a:r>
            <a:r>
              <a:rPr lang="th-TH"/>
              <a:t>ผ่านวิธี </a:t>
            </a:r>
            <a:r>
              <a:rPr lang="en-US"/>
              <a:t>extends Thread </a:t>
            </a:r>
            <a:r>
              <a:rPr lang="th-TH"/>
              <a:t>นั้นใช้งานง่าย</a:t>
            </a:r>
          </a:p>
          <a:p>
            <a:r>
              <a:rPr lang="th-TH"/>
              <a:t>แต่มีข้อจำกัดของภาษาจาวา </a:t>
            </a:r>
            <a:r>
              <a:rPr lang="th-TH" b="1">
                <a:solidFill>
                  <a:srgbClr val="FF0000"/>
                </a:solidFill>
              </a:rPr>
              <a:t>ที่กัน </a:t>
            </a:r>
            <a:r>
              <a:rPr lang="th-TH"/>
              <a:t>การสืบทอดจากหลาย</a:t>
            </a:r>
            <a:r>
              <a:rPr lang="en-US"/>
              <a:t> Class</a:t>
            </a:r>
          </a:p>
          <a:p>
            <a:pPr lvl="1"/>
            <a:r>
              <a:rPr lang="th-TH"/>
              <a:t>ภาษาจาวาอนุญาตให้มีการสืบทอด </a:t>
            </a:r>
            <a:r>
              <a:rPr lang="en-US"/>
              <a:t>Class </a:t>
            </a:r>
            <a:r>
              <a:rPr lang="th-TH"/>
              <a:t>มาจาก </a:t>
            </a:r>
            <a:r>
              <a:rPr lang="en-US"/>
              <a:t>Class </a:t>
            </a:r>
            <a:r>
              <a:rPr lang="th-TH"/>
              <a:t>แม่เพียง</a:t>
            </a:r>
            <a:r>
              <a:rPr lang="en-US"/>
              <a:t> Class </a:t>
            </a:r>
            <a:r>
              <a:rPr lang="th-TH"/>
              <a:t>เดียวเท่านั้น ซึ่งเป็นการแก้ปัญหาที่เกิดขึ้นจากการสืบทอด </a:t>
            </a:r>
            <a:r>
              <a:rPr lang="en-US"/>
              <a:t>Class </a:t>
            </a:r>
            <a:r>
              <a:rPr lang="th-TH"/>
              <a:t>หลาย </a:t>
            </a:r>
            <a:r>
              <a:rPr lang="en-US"/>
              <a:t>Class </a:t>
            </a:r>
            <a:r>
              <a:rPr lang="th-TH"/>
              <a:t>จากภาษา </a:t>
            </a:r>
            <a:r>
              <a:rPr lang="en-US"/>
              <a:t>C++</a:t>
            </a:r>
          </a:p>
          <a:p>
            <a:r>
              <a:rPr lang="th-TH"/>
              <a:t>ทำให้การทำใช้งานบางประเภทไม่สามารถทำได้</a:t>
            </a:r>
          </a:p>
          <a:p>
            <a:pPr lvl="1"/>
            <a:r>
              <a:rPr lang="th-TH"/>
              <a:t>เช่น </a:t>
            </a:r>
            <a:r>
              <a:rPr lang="en-US"/>
              <a:t>Class </a:t>
            </a:r>
            <a:r>
              <a:rPr lang="th-TH"/>
              <a:t>ที่ทำ </a:t>
            </a:r>
            <a:r>
              <a:rPr lang="en-US"/>
              <a:t>GUI </a:t>
            </a:r>
            <a:r>
              <a:rPr lang="th-TH"/>
              <a:t>เช่น </a:t>
            </a:r>
            <a:r>
              <a:rPr lang="en-US" err="1"/>
              <a:t>JComponent  </a:t>
            </a:r>
            <a:r>
              <a:rPr lang="th-TH"/>
              <a:t>โปรแกรมจำเป็นต้องเขียน</a:t>
            </a:r>
          </a:p>
          <a:p>
            <a:pPr lvl="1">
              <a:buNone/>
            </a:pPr>
            <a:r>
              <a:rPr lang="th-TH"/>
              <a:t>	</a:t>
            </a:r>
            <a:r>
              <a:rPr lang="en-US"/>
              <a:t>extends JComponent </a:t>
            </a:r>
            <a:r>
              <a:rPr lang="th-TH"/>
              <a:t>เพื่อใช้งาน ทำให้ไม่สามารถเขียน </a:t>
            </a:r>
            <a:r>
              <a:rPr lang="en-US"/>
              <a:t>extends Thread </a:t>
            </a:r>
            <a:r>
              <a:rPr lang="th-TH"/>
              <a:t>ได้</a:t>
            </a:r>
          </a:p>
          <a:p>
            <a:r>
              <a:rPr lang="th-TH"/>
              <a:t>วิธีแก้ไขคือต้องเขียน </a:t>
            </a:r>
            <a:r>
              <a:rPr lang="en-US"/>
              <a:t>Thread </a:t>
            </a:r>
            <a:r>
              <a:rPr lang="th-TH"/>
              <a:t>ด้วยวิธีที่ 2 คือ </a:t>
            </a:r>
            <a:r>
              <a:rPr lang="en-US"/>
              <a:t>implements Runnable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6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/>
              <a:t>การสร้าง </a:t>
            </a:r>
            <a:r>
              <a:rPr lang="en-US" sz="3600"/>
              <a:t>Thread </a:t>
            </a:r>
            <a:r>
              <a:rPr lang="th-TH" sz="3600"/>
              <a:t>ด้วยวิธี </a:t>
            </a:r>
            <a:r>
              <a:rPr lang="en-US" sz="3600"/>
              <a:t>implements Runnable</a:t>
            </a:r>
            <a:endParaRPr lang="th-TH" sz="36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th-TH"/>
              <a:t>การสร้าง</a:t>
            </a:r>
            <a:r>
              <a:rPr lang="en-US"/>
              <a:t> Class </a:t>
            </a:r>
            <a:r>
              <a:rPr lang="th-TH"/>
              <a:t>ที่สามารถทำงานเป็น </a:t>
            </a:r>
            <a:r>
              <a:rPr lang="en-US"/>
              <a:t>Thread </a:t>
            </a:r>
            <a:r>
              <a:rPr lang="th-TH"/>
              <a:t>ให้เพิ่มคำว่า </a:t>
            </a:r>
            <a:r>
              <a:rPr lang="en-US" b="1">
                <a:solidFill>
                  <a:srgbClr val="0070C0"/>
                </a:solidFill>
              </a:rPr>
              <a:t>implements Runnable </a:t>
            </a:r>
            <a:r>
              <a:rPr lang="th-TH"/>
              <a:t>ไปข้างหลังชื่อ </a:t>
            </a:r>
            <a:r>
              <a:rPr lang="en-US"/>
              <a:t>Class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th-TH"/>
              <a:t>จะต้องทำการ </a:t>
            </a:r>
            <a:r>
              <a:rPr lang="en-US"/>
              <a:t>Override </a:t>
            </a:r>
            <a:r>
              <a:rPr lang="th-TH"/>
              <a:t>เมธอดที่ชื่อว่า </a:t>
            </a:r>
            <a:r>
              <a:rPr lang="en-US"/>
              <a:t>run( )  </a:t>
            </a:r>
            <a:r>
              <a:rPr lang="en-US">
                <a:solidFill>
                  <a:srgbClr val="FF0000"/>
                </a:solidFill>
              </a:rPr>
              <a:t>[</a:t>
            </a:r>
            <a:r>
              <a:rPr lang="th-TH">
                <a:solidFill>
                  <a:srgbClr val="FF0000"/>
                </a:solidFill>
              </a:rPr>
              <a:t>เหมือนวิธี </a:t>
            </a:r>
            <a:r>
              <a:rPr lang="en-US">
                <a:solidFill>
                  <a:srgbClr val="FF0000"/>
                </a:solidFill>
              </a:rPr>
              <a:t>extends]</a:t>
            </a:r>
          </a:p>
          <a:p>
            <a:pPr lvl="1"/>
            <a:r>
              <a:rPr lang="en-US"/>
              <a:t>public  void  run( )  {  }</a:t>
            </a:r>
          </a:p>
          <a:p>
            <a:pPr lvl="1"/>
            <a:r>
              <a:rPr lang="th-TH"/>
              <a:t>เมธอดนี้เป็นจุดเริ่มต้นการทำงานของ </a:t>
            </a:r>
            <a:r>
              <a:rPr lang="en-US"/>
              <a:t>Thread</a:t>
            </a:r>
          </a:p>
          <a:p>
            <a:endParaRPr lang="th-TH"/>
          </a:p>
        </p:txBody>
      </p:sp>
      <p:sp>
        <p:nvSpPr>
          <p:cNvPr id="4" name="Rectangle 3"/>
          <p:cNvSpPr/>
          <p:nvPr/>
        </p:nvSpPr>
        <p:spPr>
          <a:xfrm>
            <a:off x="1331640" y="2564904"/>
            <a:ext cx="6912768" cy="1800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400">
                <a:solidFill>
                  <a:schemeClr val="tx1"/>
                </a:solidFill>
              </a:rPr>
              <a:t>   public  class TwoThread </a:t>
            </a:r>
            <a:r>
              <a:rPr lang="en-US" sz="2400" b="1">
                <a:solidFill>
                  <a:srgbClr val="0070C0"/>
                </a:solidFill>
              </a:rPr>
              <a:t>implements  Runnable </a:t>
            </a:r>
            <a:r>
              <a:rPr lang="en-US" sz="2400">
                <a:solidFill>
                  <a:schemeClr val="tx1"/>
                </a:solidFill>
              </a:rPr>
              <a:t>{</a:t>
            </a:r>
          </a:p>
          <a:p>
            <a:pPr>
              <a:buNone/>
            </a:pPr>
            <a:r>
              <a:rPr lang="en-US" sz="2400">
                <a:solidFill>
                  <a:schemeClr val="tx1"/>
                </a:solidFill>
              </a:rPr>
              <a:t>		….</a:t>
            </a:r>
          </a:p>
          <a:p>
            <a:pPr>
              <a:buNone/>
            </a:pPr>
            <a:r>
              <a:rPr lang="en-US" sz="2400">
                <a:solidFill>
                  <a:schemeClr val="tx1"/>
                </a:solidFill>
              </a:rPr>
              <a:t>		….</a:t>
            </a:r>
          </a:p>
          <a:p>
            <a:pPr>
              <a:buNone/>
            </a:pPr>
            <a:r>
              <a:rPr lang="en-US" sz="2400">
                <a:solidFill>
                  <a:schemeClr val="tx1"/>
                </a:solidFill>
              </a:rPr>
              <a:t>  }</a:t>
            </a:r>
          </a:p>
        </p:txBody>
      </p:sp>
    </p:spTree>
  </p:cSld>
  <p:clrMapOvr>
    <a:masterClrMapping/>
  </p:clrMapOvr>
  <p:transition/>
  <p:timing/>
</p:sld>
</file>

<file path=ppt/slides/slide6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ตัวอย่างการสร้าง </a:t>
            </a:r>
            <a:r>
              <a:rPr lang="en-US"/>
              <a:t>Class </a:t>
            </a:r>
            <a:r>
              <a:rPr lang="th-TH"/>
              <a:t>ที่สามารถทำ </a:t>
            </a:r>
            <a:r>
              <a:rPr lang="en-US"/>
              <a:t>Thread</a:t>
            </a:r>
            <a:endParaRPr lang="th-TH"/>
          </a:p>
        </p:txBody>
      </p:sp>
      <p:sp>
        <p:nvSpPr>
          <p:cNvPr id="5" name="Content Placeholder 2"/>
          <p:cNvSpPr txBox="1"/>
          <p:nvPr/>
        </p:nvSpPr>
        <p:spPr>
          <a:xfrm>
            <a:off x="539552" y="4797152"/>
            <a:ext cx="8153400" cy="1800200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kumimoji="0" lang="en-US" sz="29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Clas</a:t>
            </a:r>
            <a:r>
              <a:rPr lang="en-US" sz="2900"/>
              <a:t>s TwoThread </a:t>
            </a:r>
            <a:r>
              <a:rPr lang="th-TH" sz="2900"/>
              <a:t>มีการ </a:t>
            </a:r>
            <a:r>
              <a:rPr lang="en-US" sz="2900"/>
              <a:t>implements Runnable</a:t>
            </a:r>
            <a:endParaRPr lang="en-US" sz="2900"/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kumimoji="0" lang="th-TH" sz="2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มีการ</a:t>
            </a:r>
            <a:r>
              <a:rPr kumimoji="0" lang="th-TH" sz="29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9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override </a:t>
            </a:r>
            <a:r>
              <a:rPr kumimoji="0" lang="th-TH" sz="29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เมธอด </a:t>
            </a:r>
            <a:r>
              <a:rPr kumimoji="0" lang="en-US" sz="29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run( )</a:t>
            </a: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/>
              <a:buChar char=""/>
              <a:defRPr/>
            </a:pPr>
            <a:r>
              <a:rPr lang="th-TH" sz="2900" baseline="0"/>
              <a:t>การทำงานของ</a:t>
            </a:r>
            <a:r>
              <a:rPr lang="th-TH" sz="2900"/>
              <a:t> </a:t>
            </a:r>
            <a:r>
              <a:rPr lang="en-US" sz="2900"/>
              <a:t>Thread </a:t>
            </a:r>
            <a:r>
              <a:rPr lang="th-TH" sz="2900"/>
              <a:t>จะวนลูป 10 รอบเพื่อพิมพ์คำว่า </a:t>
            </a:r>
            <a:r>
              <a:rPr lang="en-US" sz="2900"/>
              <a:t>“New Thread”</a:t>
            </a:r>
            <a:endParaRPr kumimoji="0" lang="th-TH" sz="2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Content Placeholder 6" descr="runnable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539552" y="1628800"/>
            <a:ext cx="8178287" cy="2952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6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2800"/>
              <a:t>การเรียกใช้งาน </a:t>
            </a:r>
            <a:r>
              <a:rPr lang="en-US" sz="2800"/>
              <a:t>Thread </a:t>
            </a:r>
            <a:r>
              <a:rPr lang="th-TH" sz="2800"/>
              <a:t>จาก </a:t>
            </a:r>
            <a:r>
              <a:rPr lang="en-US" sz="2800"/>
              <a:t>Class </a:t>
            </a:r>
            <a:r>
              <a:rPr lang="th-TH" sz="2800"/>
              <a:t>ที่</a:t>
            </a:r>
            <a:r>
              <a:rPr lang="en-US" sz="2800"/>
              <a:t> implements Runnable</a:t>
            </a:r>
            <a:endParaRPr lang="th-TH" sz="28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h-TH"/>
              <a:t>สร้าง</a:t>
            </a:r>
            <a:r>
              <a:rPr lang="en-US"/>
              <a:t> Object </a:t>
            </a:r>
            <a:r>
              <a:rPr lang="th-TH"/>
              <a:t>ของ </a:t>
            </a:r>
            <a:r>
              <a:rPr lang="en-US"/>
              <a:t>Class </a:t>
            </a:r>
            <a:r>
              <a:rPr lang="th-TH"/>
              <a:t>นั้นตามปกติ</a:t>
            </a:r>
          </a:p>
          <a:p>
            <a:endParaRPr lang="th-TH" sz="900"/>
          </a:p>
          <a:p>
            <a:pPr algn="ctr">
              <a:buNone/>
            </a:pPr>
            <a:r>
              <a:rPr lang="th-TH"/>
              <a:t>	</a:t>
            </a:r>
            <a:r>
              <a:rPr lang="en-US" err="1">
                <a:solidFill>
                  <a:srgbClr val="0070C0"/>
                </a:solidFill>
              </a:rPr>
              <a:t>TwoThread  tt  =  new TwoThread( );</a:t>
            </a:r>
          </a:p>
          <a:p>
            <a:pPr algn="ctr">
              <a:buNone/>
            </a:pPr>
            <a:endParaRPr lang="en-US" sz="900"/>
          </a:p>
          <a:p>
            <a:r>
              <a:rPr lang="th-TH"/>
              <a:t>สร้าง </a:t>
            </a:r>
            <a:r>
              <a:rPr lang="en-US"/>
              <a:t>Object Thread </a:t>
            </a:r>
            <a:r>
              <a:rPr lang="th-TH"/>
              <a:t>สำหรับ </a:t>
            </a:r>
            <a:r>
              <a:rPr lang="en-US"/>
              <a:t>Class </a:t>
            </a:r>
            <a:r>
              <a:rPr lang="th-TH"/>
              <a:t>นั้น</a:t>
            </a:r>
          </a:p>
          <a:p>
            <a:endParaRPr lang="th-TH" sz="1000"/>
          </a:p>
          <a:p>
            <a:pPr algn="ctr">
              <a:buNone/>
            </a:pPr>
            <a:r>
              <a:rPr lang="th-TH"/>
              <a:t>	</a:t>
            </a:r>
            <a:r>
              <a:rPr lang="en-US">
                <a:solidFill>
                  <a:srgbClr val="0070C0"/>
                </a:solidFill>
              </a:rPr>
              <a:t>Thread   t  =  new Thread(tt);</a:t>
            </a:r>
          </a:p>
          <a:p>
            <a:pPr algn="ctr">
              <a:buNone/>
            </a:pPr>
            <a:endParaRPr lang="en-US" sz="900">
              <a:solidFill>
                <a:srgbClr val="0070C0"/>
              </a:solidFill>
            </a:endParaRPr>
          </a:p>
          <a:p>
            <a:r>
              <a:rPr lang="th-TH"/>
              <a:t>เรียกใช้งาน </a:t>
            </a:r>
            <a:r>
              <a:rPr lang="en-US"/>
              <a:t>Thread </a:t>
            </a:r>
            <a:r>
              <a:rPr lang="th-TH"/>
              <a:t>ผ่าน </a:t>
            </a:r>
            <a:r>
              <a:rPr lang="en-US"/>
              <a:t>Object Thread </a:t>
            </a:r>
            <a:r>
              <a:rPr lang="th-TH"/>
              <a:t>ที่สร้างขึ้น</a:t>
            </a:r>
          </a:p>
          <a:p>
            <a:pPr>
              <a:buNone/>
            </a:pPr>
            <a:endParaRPr lang="th-TH" sz="900"/>
          </a:p>
          <a:p>
            <a:pPr algn="ctr">
              <a:buNone/>
            </a:pPr>
            <a:r>
              <a:rPr lang="th-TH">
                <a:solidFill>
                  <a:srgbClr val="0070C0"/>
                </a:solidFill>
              </a:rPr>
              <a:t>	</a:t>
            </a:r>
            <a:r>
              <a:rPr lang="en-US" err="1">
                <a:solidFill>
                  <a:srgbClr val="0070C0"/>
                </a:solidFill>
              </a:rPr>
              <a:t>t.start();</a:t>
            </a:r>
          </a:p>
          <a:p>
            <a:pPr algn="ctr">
              <a:buNone/>
            </a:pPr>
            <a:endParaRPr lang="en-US" sz="900"/>
          </a:p>
          <a:p>
            <a:r>
              <a:rPr lang="th-TH"/>
              <a:t>หลังจากนั้น </a:t>
            </a:r>
            <a:r>
              <a:rPr lang="en-US"/>
              <a:t>Thread </a:t>
            </a:r>
            <a:r>
              <a:rPr lang="th-TH"/>
              <a:t>จะเริ่มทำงานในเมธอด </a:t>
            </a:r>
            <a:r>
              <a:rPr lang="en-US"/>
              <a:t>run( ) </a:t>
            </a:r>
            <a:r>
              <a:rPr lang="th-TH"/>
              <a:t>ในขณะที่ผู้เรียกก็ทำงานคำสั่งถัดไปต่อได้ทันที</a:t>
            </a:r>
          </a:p>
        </p:txBody>
      </p:sp>
    </p:spTree>
  </p:cSld>
  <p:clrMapOvr>
    <a:masterClrMapping/>
  </p:clrMapOvr>
  <p:transition/>
  <p:timing/>
</p:sld>
</file>

<file path=ppt/slides/slide6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ตัวอย่างการเรียกใช้งาน </a:t>
            </a:r>
            <a:r>
              <a:rPr lang="en-US"/>
              <a:t>Thread</a:t>
            </a:r>
            <a:endParaRPr lang="th-TH"/>
          </a:p>
        </p:txBody>
      </p:sp>
      <p:pic>
        <p:nvPicPr>
          <p:cNvPr id="7" name="Content Placeholder 6" descr="runnable2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1043608" y="1631879"/>
            <a:ext cx="7128792" cy="49654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6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h-TH"/>
              <a:t>ข้อแตกต่างของ 2 วิธีในการสร้างและใช้งาน </a:t>
            </a:r>
            <a:r>
              <a:rPr lang="en-US"/>
              <a:t>Thread</a:t>
            </a:r>
            <a:endParaRPr lang="th-TH"/>
          </a:p>
        </p:txBody>
      </p:sp>
      <p:pic>
        <p:nvPicPr>
          <p:cNvPr id="4" name="Content Placeholder 3" descr="thread2.png"/>
          <p:cNvPicPr>
            <a:picLocks noChangeAspect="1"/>
          </p:cNvPicPr>
          <p:nvPr/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107504" y="1825186"/>
            <a:ext cx="4896544" cy="3115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Content Placeholder 6" descr="runnable2.png"/>
          <p:cNvPicPr>
            <a:picLocks noChangeAspect="1"/>
          </p:cNvPicPr>
          <p:nvPr/>
        </p:nvPicPr>
        <p:blipFill>
          <a:blip r:embed="rId3">
            <a:lum bright="10000"/>
          </a:blip>
          <a:stretch>
            <a:fillRect/>
          </a:stretch>
        </p:blipFill>
        <p:spPr>
          <a:xfrm>
            <a:off x="4281021" y="2996952"/>
            <a:ext cx="4755475" cy="3312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87624" y="1486242"/>
            <a:ext cx="23571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(1) </a:t>
            </a:r>
            <a:r>
              <a:rPr lang="th-TH" sz="2000"/>
              <a:t>วิธี </a:t>
            </a:r>
            <a:r>
              <a:rPr lang="en-US" sz="2000"/>
              <a:t>extends Thread</a:t>
            </a:r>
            <a:endParaRPr lang="th-TH" sz="2000"/>
          </a:p>
        </p:txBody>
      </p:sp>
      <p:sp>
        <p:nvSpPr>
          <p:cNvPr id="7" name="TextBox 6"/>
          <p:cNvSpPr txBox="1"/>
          <p:nvPr/>
        </p:nvSpPr>
        <p:spPr>
          <a:xfrm>
            <a:off x="5364088" y="6309320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(2) </a:t>
            </a:r>
            <a:r>
              <a:rPr lang="th-TH" sz="2000"/>
              <a:t>วิธี </a:t>
            </a:r>
            <a:r>
              <a:rPr lang="en-US" sz="2000"/>
              <a:t>implements Runnable</a:t>
            </a:r>
            <a:endParaRPr lang="th-TH" sz="2000"/>
          </a:p>
        </p:txBody>
      </p:sp>
      <p:sp>
        <p:nvSpPr>
          <p:cNvPr id="8" name="Rectangle 7"/>
          <p:cNvSpPr/>
          <p:nvPr/>
        </p:nvSpPr>
        <p:spPr>
          <a:xfrm>
            <a:off x="2010192" y="2225184"/>
            <a:ext cx="122413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9" name="Rectangle 8"/>
          <p:cNvSpPr/>
          <p:nvPr/>
        </p:nvSpPr>
        <p:spPr>
          <a:xfrm>
            <a:off x="6156176" y="3377312"/>
            <a:ext cx="1574016" cy="2465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0" name="Left-Right Arrow 9"/>
          <p:cNvSpPr/>
          <p:nvPr/>
        </p:nvSpPr>
        <p:spPr>
          <a:xfrm>
            <a:off x="3265696" y="2204864"/>
            <a:ext cx="2026384" cy="2058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1" name="Up-Down Arrow 10"/>
          <p:cNvSpPr/>
          <p:nvPr/>
        </p:nvSpPr>
        <p:spPr>
          <a:xfrm>
            <a:off x="6804248" y="2780928"/>
            <a:ext cx="216024" cy="57606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2" name="Rounded Rectangle 11"/>
          <p:cNvSpPr/>
          <p:nvPr/>
        </p:nvSpPr>
        <p:spPr>
          <a:xfrm>
            <a:off x="5292080" y="1700808"/>
            <a:ext cx="3672408" cy="10801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>
                <a:solidFill>
                  <a:schemeClr val="tx1"/>
                </a:solidFill>
              </a:rPr>
              <a:t>การเขียน </a:t>
            </a:r>
            <a:r>
              <a:rPr lang="en-US" sz="2000">
                <a:solidFill>
                  <a:schemeClr val="tx1"/>
                </a:solidFill>
              </a:rPr>
              <a:t>Class</a:t>
            </a:r>
          </a:p>
          <a:p>
            <a:pPr marL="971550" lvl="1" indent="-514350">
              <a:buAutoNum type="arabicParenBoth"/>
            </a:pPr>
            <a:r>
              <a:rPr lang="en-US" sz="2000">
                <a:solidFill>
                  <a:schemeClr val="tx1"/>
                </a:solidFill>
              </a:rPr>
              <a:t>extends  Thread</a:t>
            </a:r>
          </a:p>
          <a:p>
            <a:pPr marL="971550" lvl="1" indent="-514350">
              <a:buAutoNum type="arabicParenBoth"/>
            </a:pPr>
            <a:r>
              <a:rPr lang="en-US" sz="2000">
                <a:solidFill>
                  <a:schemeClr val="tx1"/>
                </a:solidFill>
              </a:rPr>
              <a:t>implements  Runnable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35016" y="3552696"/>
            <a:ext cx="2520280" cy="381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4" name="Rectangle 13"/>
          <p:cNvSpPr/>
          <p:nvPr/>
        </p:nvSpPr>
        <p:spPr>
          <a:xfrm>
            <a:off x="5580112" y="4725144"/>
            <a:ext cx="2520280" cy="576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5" name="Up-Down Arrow 14"/>
          <p:cNvSpPr/>
          <p:nvPr/>
        </p:nvSpPr>
        <p:spPr>
          <a:xfrm>
            <a:off x="2339752" y="3933056"/>
            <a:ext cx="216024" cy="122413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  <p:sp>
        <p:nvSpPr>
          <p:cNvPr id="16" name="Rounded Rectangle 15"/>
          <p:cNvSpPr/>
          <p:nvPr/>
        </p:nvSpPr>
        <p:spPr>
          <a:xfrm>
            <a:off x="827584" y="5157192"/>
            <a:ext cx="3024336" cy="108012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000">
                <a:solidFill>
                  <a:schemeClr val="tx1"/>
                </a:solidFill>
              </a:rPr>
              <a:t>การสร้างและเรียกใช้งาน </a:t>
            </a:r>
            <a:r>
              <a:rPr lang="en-US" sz="2000">
                <a:solidFill>
                  <a:schemeClr val="tx1"/>
                </a:solidFill>
              </a:rPr>
              <a:t>Object </a:t>
            </a:r>
            <a:r>
              <a:rPr lang="th-TH" sz="2000">
                <a:solidFill>
                  <a:schemeClr val="tx1"/>
                </a:solidFill>
              </a:rPr>
              <a:t>ของ </a:t>
            </a:r>
            <a:r>
              <a:rPr lang="en-US" sz="2000">
                <a:solidFill>
                  <a:schemeClr val="tx1"/>
                </a:solidFill>
              </a:rPr>
              <a:t>Thread</a:t>
            </a:r>
            <a:endParaRPr lang="th-TH" sz="2000">
              <a:solidFill>
                <a:schemeClr val="tx1"/>
              </a:solidFill>
            </a:endParaRPr>
          </a:p>
        </p:txBody>
      </p:sp>
      <p:sp>
        <p:nvSpPr>
          <p:cNvPr id="17" name="Left-Right Arrow 16"/>
          <p:cNvSpPr/>
          <p:nvPr/>
        </p:nvSpPr>
        <p:spPr>
          <a:xfrm rot="20173094">
            <a:off x="3792629" y="5248243"/>
            <a:ext cx="1845449" cy="2457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</a:t>
            </a:r>
            <a:r>
              <a:rPr lang="en-US"/>
              <a:t>: </a:t>
            </a:r>
            <a:r>
              <a:rPr lang="th-TH"/>
              <a:t>โปรแกรมหา </a:t>
            </a:r>
            <a:r>
              <a:rPr lang="en-US"/>
              <a:t>summation</a:t>
            </a:r>
            <a:endParaRPr lang="th-TH"/>
          </a:p>
        </p:txBody>
      </p:sp>
      <p:pic>
        <p:nvPicPr>
          <p:cNvPr id="5" name="Picture 4" descr="sum.png"/>
          <p:cNvPicPr>
            <a:picLocks noChangeAspect="1"/>
          </p:cNvPicPr>
          <p:nvPr/>
        </p:nvPicPr>
        <p:blipFill>
          <a:blip r:embed="rId2">
            <a:lum bright="10000"/>
          </a:blip>
          <a:stretch>
            <a:fillRect/>
          </a:stretch>
        </p:blipFill>
        <p:spPr>
          <a:xfrm>
            <a:off x="2130896" y="1549889"/>
            <a:ext cx="5609456" cy="5243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6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นำ </a:t>
            </a:r>
            <a:r>
              <a:rPr lang="en-US"/>
              <a:t>Thread </a:t>
            </a:r>
            <a:r>
              <a:rPr lang="th-TH"/>
              <a:t>มาประยุกต์ใช้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th-TH"/>
              <a:t>จากตัวอย่าง เป็นการหา </a:t>
            </a:r>
            <a:r>
              <a:rPr lang="en-US"/>
              <a:t>Summation </a:t>
            </a:r>
            <a:r>
              <a:rPr lang="th-TH"/>
              <a:t>ของตัวเลข 0-1000000 โดยใช้ </a:t>
            </a:r>
          </a:p>
          <a:p>
            <a:r>
              <a:rPr lang="th-TH"/>
              <a:t>เราสามารถใช้นำ </a:t>
            </a:r>
            <a:r>
              <a:rPr lang="en-US"/>
              <a:t>Thread </a:t>
            </a:r>
            <a:r>
              <a:rPr lang="th-TH"/>
              <a:t>มาประยุกต์ใช้ได้ เช่น </a:t>
            </a:r>
          </a:p>
          <a:p>
            <a:pPr lvl="1"/>
            <a:r>
              <a:rPr lang="th-TH"/>
              <a:t>แบ่งการทำงานของ </a:t>
            </a:r>
            <a:r>
              <a:rPr lang="en-US"/>
              <a:t>Summation </a:t>
            </a:r>
            <a:r>
              <a:rPr lang="th-TH"/>
              <a:t>ของเป็น 2 ส่วน คือ</a:t>
            </a:r>
          </a:p>
          <a:p>
            <a:pPr lvl="1"/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Summation </a:t>
            </a:r>
            <a:r>
              <a:rPr lang="th-TH">
                <a:solidFill>
                  <a:schemeClr val="accent2">
                    <a:lumMod val="75000"/>
                  </a:schemeClr>
                </a:solidFill>
              </a:rPr>
              <a:t>ของ 0 – 499999 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(Thread 1)</a:t>
            </a:r>
            <a:endParaRPr lang="th-TH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>
                <a:solidFill>
                  <a:schemeClr val="bg2">
                    <a:lumMod val="25000"/>
                  </a:schemeClr>
                </a:solidFill>
              </a:rPr>
              <a:t>Summation </a:t>
            </a:r>
            <a:r>
              <a:rPr lang="th-TH">
                <a:solidFill>
                  <a:schemeClr val="bg2">
                    <a:lumMod val="25000"/>
                  </a:schemeClr>
                </a:solidFill>
              </a:rPr>
              <a:t>ของ 500000 – 1000000 </a:t>
            </a:r>
            <a:r>
              <a:rPr lang="en-US">
                <a:solidFill>
                  <a:schemeClr val="bg2">
                    <a:lumMod val="25000"/>
                  </a:schemeClr>
                </a:solidFill>
              </a:rPr>
              <a:t>(Thread 2)</a:t>
            </a:r>
            <a:endParaRPr lang="th-TH">
              <a:solidFill>
                <a:schemeClr val="bg2">
                  <a:lumMod val="25000"/>
                </a:schemeClr>
              </a:solidFill>
            </a:endParaRPr>
          </a:p>
          <a:p>
            <a:pPr lvl="1"/>
            <a:r>
              <a:rPr lang="th-TH"/>
              <a:t>จากนั้นนำผลลัพธ์ของทั้ง 2 </a:t>
            </a:r>
            <a:r>
              <a:rPr lang="en-US"/>
              <a:t>Thread </a:t>
            </a:r>
            <a:r>
              <a:rPr lang="th-TH"/>
              <a:t>มารวมกันเป็นคำตอบ</a:t>
            </a:r>
          </a:p>
          <a:p>
            <a:r>
              <a:rPr lang="th-TH" b="1" u="sng">
                <a:solidFill>
                  <a:srgbClr val="FF0000"/>
                </a:solidFill>
              </a:rPr>
              <a:t>คำเตือน </a:t>
            </a:r>
            <a:r>
              <a:rPr lang="th-TH"/>
              <a:t>ประสิทธิภาพที่ได้จากการแบ่งการทำงานเป็น </a:t>
            </a:r>
            <a:r>
              <a:rPr lang="en-US"/>
              <a:t>2 Thread </a:t>
            </a:r>
            <a:r>
              <a:rPr lang="th-TH"/>
              <a:t>ของ </a:t>
            </a:r>
            <a:r>
              <a:rPr lang="en-US"/>
              <a:t>Summation </a:t>
            </a:r>
            <a:r>
              <a:rPr lang="th-TH"/>
              <a:t>นี้ เวลาที่ใช้ประมวลผลจะไม่แตกต่างกันมากนัก แต่ถ้าเปลี่ยนจากการทำ </a:t>
            </a:r>
            <a:r>
              <a:rPr lang="en-US"/>
              <a:t>Summation </a:t>
            </a:r>
            <a:r>
              <a:rPr lang="th-TH"/>
              <a:t>เป็นการประมวลผลอย่างอื่นที่ใช้เวลานานๆ การทำงานแบบ </a:t>
            </a:r>
            <a:r>
              <a:rPr lang="en-US"/>
              <a:t>Multi-thread </a:t>
            </a:r>
            <a:r>
              <a:rPr lang="th-TH"/>
              <a:t>จะใช้เวลาน้อยกว่า</a:t>
            </a:r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ทำไมต้องใช้ </a:t>
            </a:r>
            <a:r>
              <a:rPr lang="en-US"/>
              <a:t>Java !!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Java </a:t>
            </a:r>
            <a:r>
              <a:rPr lang="th-TH"/>
              <a:t>เป็นภาษาที่ถูกออกแบบมาดั้งเดิมเพื่อการใช้งานกับระบบเครือข่าย</a:t>
            </a:r>
          </a:p>
          <a:p>
            <a:pPr>
              <a:buNone/>
            </a:pPr>
            <a:r>
              <a:rPr lang="th-TH"/>
              <a:t>    ซึ่งมีจุดเริ่มต้นมาจาก </a:t>
            </a:r>
            <a:r>
              <a:rPr lang="en-US"/>
              <a:t>Java Applet</a:t>
            </a:r>
          </a:p>
          <a:p>
            <a:r>
              <a:rPr lang="en-US"/>
              <a:t>Java </a:t>
            </a:r>
            <a:r>
              <a:rPr lang="th-TH"/>
              <a:t>ถือว่าเป็นภาษาที่ใช้ในการเขียน </a:t>
            </a:r>
            <a:r>
              <a:rPr lang="en-US"/>
              <a:t>network application </a:t>
            </a:r>
            <a:r>
              <a:rPr lang="th-TH"/>
              <a:t>ได้ง่ายกว่าภาษาอื่นๆ เช่น ภาษาซี</a:t>
            </a:r>
          </a:p>
          <a:p>
            <a:r>
              <a:rPr lang="en-US"/>
              <a:t>Java </a:t>
            </a:r>
            <a:r>
              <a:rPr lang="th-TH"/>
              <a:t>มีคุณสมบัติ </a:t>
            </a:r>
            <a:r>
              <a:rPr lang="en-US"/>
              <a:t>“write-once run anywhere” </a:t>
            </a:r>
            <a:r>
              <a:rPr lang="th-TH"/>
              <a:t>ทำให้สะดวกในการเขียนโปรแกรมเพื่อใช้การกับเครื่องที่มีระบบปฎิบัติการต่างกัน</a:t>
            </a:r>
          </a:p>
        </p:txBody>
      </p:sp>
    </p:spTree>
  </p:cSld>
  <p:clrMapOvr>
    <a:masterClrMapping/>
  </p:clrMapOvr>
  <p:transition/>
  <p:timing/>
</p:sld>
</file>

<file path=ppt/slides/slide7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การนำ </a:t>
            </a:r>
            <a:r>
              <a:rPr lang="en-US"/>
              <a:t>Thread </a:t>
            </a:r>
            <a:r>
              <a:rPr lang="th-TH"/>
              <a:t>มาประยุกต์ใช้</a:t>
            </a:r>
          </a:p>
        </p:txBody>
      </p:sp>
      <p:pic>
        <p:nvPicPr>
          <p:cNvPr id="4" name="Content Placeholder 3" descr="sumthreadwrong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rcRect b="41398"/>
          <a:stretch>
            <a:fillRect/>
          </a:stretch>
        </p:blipFill>
        <p:spPr>
          <a:xfrm>
            <a:off x="107504" y="1569024"/>
            <a:ext cx="5904656" cy="3732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sumthreadwrong.png"/>
          <p:cNvPicPr>
            <a:picLocks noChangeAspect="1"/>
          </p:cNvPicPr>
          <p:nvPr/>
        </p:nvPicPr>
        <p:blipFill>
          <a:blip r:embed="rId2">
            <a:lum bright="10000"/>
          </a:blip>
          <a:srcRect t="58205"/>
          <a:stretch>
            <a:fillRect/>
          </a:stretch>
        </p:blipFill>
        <p:spPr>
          <a:xfrm>
            <a:off x="3203848" y="4151533"/>
            <a:ext cx="5904656" cy="26618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860032" y="2132856"/>
            <a:ext cx="4104456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b="1">
                <a:solidFill>
                  <a:schemeClr val="tx1"/>
                </a:solidFill>
              </a:rPr>
              <a:t>มีปัญหาในการรวมค่าของ </a:t>
            </a:r>
            <a:endParaRPr lang="en-US" b="1">
              <a:solidFill>
                <a:schemeClr val="tx1"/>
              </a:solidFill>
            </a:endParaRPr>
          </a:p>
          <a:p>
            <a:pPr algn="ctr"/>
            <a:r>
              <a:rPr lang="en-US" b="1">
                <a:solidFill>
                  <a:schemeClr val="tx1"/>
                </a:solidFill>
              </a:rPr>
              <a:t>Thread 1 </a:t>
            </a:r>
            <a:r>
              <a:rPr lang="th-TH" b="1">
                <a:solidFill>
                  <a:schemeClr val="tx1"/>
                </a:solidFill>
              </a:rPr>
              <a:t>และ </a:t>
            </a:r>
            <a:r>
              <a:rPr lang="en-US" b="1">
                <a:solidFill>
                  <a:schemeClr val="tx1"/>
                </a:solidFill>
              </a:rPr>
              <a:t>Thread 2</a:t>
            </a:r>
            <a:endParaRPr lang="th-TH" b="1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การหยุดรอ </a:t>
            </a:r>
            <a:r>
              <a:rPr lang="en-US"/>
              <a:t>Thread </a:t>
            </a:r>
            <a:r>
              <a:rPr lang="th-TH"/>
              <a:t>ให้ทำงานเสร็จ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ในการทำงานกับ </a:t>
            </a:r>
            <a:r>
              <a:rPr lang="en-US"/>
              <a:t>Thread </a:t>
            </a:r>
            <a:r>
              <a:rPr lang="th-TH"/>
              <a:t>ใน </a:t>
            </a:r>
            <a:r>
              <a:rPr lang="en-US"/>
              <a:t>Java </a:t>
            </a:r>
            <a:r>
              <a:rPr lang="th-TH"/>
              <a:t>ในกรณีที่เราต้องการรอจนกว่า </a:t>
            </a:r>
            <a:r>
              <a:rPr lang="en-US"/>
              <a:t>Thread </a:t>
            </a:r>
            <a:r>
              <a:rPr lang="th-TH"/>
              <a:t>จะทำงานเสร็จ จะใช้ เมธอด </a:t>
            </a:r>
            <a:r>
              <a:rPr lang="en-US"/>
              <a:t>join()</a:t>
            </a:r>
          </a:p>
          <a:p>
            <a:r>
              <a:rPr lang="en-US"/>
              <a:t>Thread </a:t>
            </a:r>
            <a:r>
              <a:rPr lang="th-TH"/>
              <a:t>ที่เรียกใช้งาน </a:t>
            </a:r>
            <a:r>
              <a:rPr lang="en-US"/>
              <a:t>join() </a:t>
            </a:r>
            <a:r>
              <a:rPr lang="th-TH"/>
              <a:t>จะหยุดรอจนกระทั่ง </a:t>
            </a:r>
            <a:r>
              <a:rPr lang="en-US"/>
              <a:t>Thread </a:t>
            </a:r>
            <a:r>
              <a:rPr lang="th-TH"/>
              <a:t>ที่รอนั้นเสร็จสิ้นการทำงาน หรือ ตาย </a:t>
            </a:r>
          </a:p>
          <a:p>
            <a:r>
              <a:rPr lang="th-TH"/>
              <a:t>จากนั้น </a:t>
            </a:r>
            <a:r>
              <a:rPr lang="en-US"/>
              <a:t>Thread </a:t>
            </a:r>
            <a:r>
              <a:rPr lang="th-TH"/>
              <a:t>ที่เรียกใช้งาน </a:t>
            </a:r>
            <a:r>
              <a:rPr lang="en-US"/>
              <a:t>join() </a:t>
            </a:r>
            <a:r>
              <a:rPr lang="th-TH"/>
              <a:t>จึงจะสามารถทำงานต่อไปได้</a:t>
            </a:r>
          </a:p>
        </p:txBody>
      </p:sp>
    </p:spTree>
  </p:cSld>
  <p:clrMapOvr>
    <a:masterClrMapping/>
  </p:clrMapOvr>
  <p:transition/>
  <p:timing/>
</p:sld>
</file>

<file path=ppt/slides/slide7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การใช้งาน </a:t>
            </a:r>
            <a:r>
              <a:rPr lang="en-US"/>
              <a:t>join( )</a:t>
            </a:r>
            <a:endParaRPr lang="th-TH"/>
          </a:p>
        </p:txBody>
      </p:sp>
      <p:pic>
        <p:nvPicPr>
          <p:cNvPr id="4" name="Content Placeholder 3" descr="sumthread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lum bright="10000"/>
          </a:blip>
          <a:srcRect b="43941"/>
          <a:stretch>
            <a:fillRect/>
          </a:stretch>
        </p:blipFill>
        <p:spPr>
          <a:xfrm>
            <a:off x="416173" y="1556792"/>
            <a:ext cx="5163939" cy="38164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sumthread.png"/>
          <p:cNvPicPr>
            <a:picLocks noChangeAspect="1"/>
          </p:cNvPicPr>
          <p:nvPr/>
        </p:nvPicPr>
        <p:blipFill>
          <a:blip r:embed="rId2">
            <a:lum bright="10000"/>
          </a:blip>
          <a:srcRect t="56693"/>
          <a:stretch>
            <a:fillRect/>
          </a:stretch>
        </p:blipFill>
        <p:spPr>
          <a:xfrm>
            <a:off x="4139952" y="4097504"/>
            <a:ext cx="4756858" cy="2715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5940152" y="5681568"/>
            <a:ext cx="1728192" cy="15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th-TH"/>
          </a:p>
        </p:txBody>
      </p:sp>
    </p:spTree>
  </p:cSld>
  <p:clrMapOvr>
    <a:masterClrMapping/>
  </p:clrMapOvr>
  <p:transition/>
  <p:timing/>
</p:sld>
</file>

<file path=ppt/slides/slide7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Concurrency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การทำงานแบบ </a:t>
            </a:r>
            <a:r>
              <a:rPr lang="en-US"/>
              <a:t>Multithread</a:t>
            </a:r>
            <a:r>
              <a:rPr lang="th-TH"/>
              <a:t> ควรจะให้ความสำคัญกับคำว่า </a:t>
            </a:r>
            <a:r>
              <a:rPr lang="en-US"/>
              <a:t>“Thread safe”</a:t>
            </a:r>
          </a:p>
          <a:p>
            <a:r>
              <a:rPr lang="th-TH"/>
              <a:t>ซึ่งหมายถึงเมื่อมี </a:t>
            </a:r>
            <a:r>
              <a:rPr lang="en-US"/>
              <a:t>Thread </a:t>
            </a:r>
            <a:r>
              <a:rPr lang="th-TH"/>
              <a:t>ทำงานพร้อมกันหลายตัว และแต่ละตัวมีการเปลี่ยนแปลงค่าตัวแปรตัวเดียวกัน ถ้าไม่มีการจัดการให้ดี อาจจะทำให้ค่าตัวแปรนั้นผิดไป</a:t>
            </a:r>
          </a:p>
          <a:p>
            <a:r>
              <a:rPr lang="th-TH"/>
              <a:t>ในภาษา </a:t>
            </a:r>
            <a:r>
              <a:rPr lang="en-US"/>
              <a:t>Java </a:t>
            </a:r>
            <a:r>
              <a:rPr lang="th-TH"/>
              <a:t>มีคำขยายชื่อ </a:t>
            </a:r>
            <a:r>
              <a:rPr lang="en-US"/>
              <a:t>synchronized </a:t>
            </a:r>
            <a:r>
              <a:rPr lang="th-TH"/>
              <a:t>ขึ้นมาเพื่อทำงานกับ </a:t>
            </a:r>
            <a:r>
              <a:rPr lang="en-US"/>
              <a:t>critical region.</a:t>
            </a:r>
          </a:p>
          <a:p>
            <a:r>
              <a:rPr lang="en-US"/>
              <a:t>Critical region </a:t>
            </a:r>
            <a:r>
              <a:rPr lang="th-TH"/>
              <a:t>คือส่วนของโปรแกรมที่ควรอนุญาตให้ </a:t>
            </a:r>
            <a:r>
              <a:rPr lang="en-US"/>
              <a:t>Thread</a:t>
            </a:r>
            <a:r>
              <a:rPr lang="th-TH"/>
              <a:t> สามารถเข้าช่วงนี้ได้ทีละ 1 </a:t>
            </a:r>
            <a:r>
              <a:rPr lang="en-US"/>
              <a:t>thread </a:t>
            </a:r>
            <a:r>
              <a:rPr lang="th-TH"/>
              <a:t>เท่านั้น</a:t>
            </a:r>
          </a:p>
        </p:txBody>
      </p:sp>
    </p:spTree>
  </p:cSld>
  <p:clrMapOvr>
    <a:masterClrMapping/>
  </p:clrMapOvr>
  <p:transition/>
  <p:timing/>
</p:sld>
</file>

<file path=ppt/slides/slide7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ตัวอย่างปัญหาของ </a:t>
            </a:r>
            <a:r>
              <a:rPr lang="en-US"/>
              <a:t>Race Condition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ตัวอย่างการทำงานของธนาคารโดยจะมี </a:t>
            </a:r>
            <a:r>
              <a:rPr lang="en-US"/>
              <a:t>Class </a:t>
            </a:r>
            <a:r>
              <a:rPr lang="th-TH"/>
              <a:t>อยู่ 3 </a:t>
            </a:r>
            <a:r>
              <a:rPr lang="en-US"/>
              <a:t>Class</a:t>
            </a:r>
          </a:p>
          <a:p>
            <a:pPr lvl="1"/>
            <a:r>
              <a:rPr lang="en-US" err="1"/>
              <a:t>BankAccount : </a:t>
            </a:r>
            <a:r>
              <a:rPr lang="th-TH"/>
              <a:t>เก็บเงินในบัญชี</a:t>
            </a:r>
            <a:endParaRPr lang="en-US"/>
          </a:p>
          <a:p>
            <a:pPr lvl="1"/>
            <a:r>
              <a:rPr lang="en-US" err="1"/>
              <a:t>BankBranch</a:t>
            </a:r>
            <a:r>
              <a:rPr lang="th-TH"/>
              <a:t> </a:t>
            </a:r>
            <a:r>
              <a:rPr lang="en-US"/>
              <a:t>: </a:t>
            </a:r>
            <a:r>
              <a:rPr lang="th-TH"/>
              <a:t>เหมือนสาขาหรือตู้ </a:t>
            </a:r>
            <a:r>
              <a:rPr lang="en-US"/>
              <a:t>ATM </a:t>
            </a:r>
            <a:r>
              <a:rPr lang="th-TH"/>
              <a:t>ที่รับฝาก/ถอนเงินในบัญชี</a:t>
            </a:r>
            <a:endParaRPr lang="en-US"/>
          </a:p>
          <a:p>
            <a:pPr lvl="1"/>
            <a:r>
              <a:rPr lang="en-US" err="1"/>
              <a:t>BadThread</a:t>
            </a:r>
            <a:r>
              <a:rPr lang="th-TH"/>
              <a:t> </a:t>
            </a:r>
            <a:r>
              <a:rPr lang="en-US"/>
              <a:t>: </a:t>
            </a:r>
            <a:r>
              <a:rPr lang="th-TH"/>
              <a:t>คลาส </a:t>
            </a:r>
            <a:r>
              <a:rPr lang="en-US"/>
              <a:t>main </a:t>
            </a:r>
            <a:r>
              <a:rPr lang="th-TH"/>
              <a:t>ยกตัวอย่างการทำงาน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47664" y="4581128"/>
            <a:ext cx="2088232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BankAccount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60032" y="5844930"/>
            <a:ext cx="2088232" cy="680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BankBranch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60032" y="4804478"/>
            <a:ext cx="2088232" cy="680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BankBranch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60032" y="3764026"/>
            <a:ext cx="2088232" cy="680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 err="1"/>
              <a:t>BankBranch</a:t>
            </a:r>
            <a:endParaRPr lang="en-US"/>
          </a:p>
        </p:txBody>
      </p:sp>
      <p:cxnSp>
        <p:nvCxnSpPr>
          <p:cNvPr id="11" name="Straight Arrow Connector 10"/>
          <p:cNvCxnSpPr>
            <a:stCxn id="9" idx="1"/>
            <a:endCxn id="4" idx="3"/>
          </p:cNvCxnSpPr>
          <p:nvPr/>
        </p:nvCxnSpPr>
        <p:spPr>
          <a:xfrm flipH="1">
            <a:off x="3635896" y="4104233"/>
            <a:ext cx="1224136" cy="101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1"/>
            <a:endCxn id="4" idx="3"/>
          </p:cNvCxnSpPr>
          <p:nvPr/>
        </p:nvCxnSpPr>
        <p:spPr>
          <a:xfrm flipH="1" flipV="1">
            <a:off x="3635896" y="5121188"/>
            <a:ext cx="1224136" cy="2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1"/>
            <a:endCxn id="4" idx="3"/>
          </p:cNvCxnSpPr>
          <p:nvPr/>
        </p:nvCxnSpPr>
        <p:spPr>
          <a:xfrm flipH="1" flipV="1">
            <a:off x="3635896" y="5121188"/>
            <a:ext cx="1224136" cy="106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247238"/>
      </p:ext>
    </p:extLst>
  </p:cSld>
  <p:clrMapOvr>
    <a:masterClrMapping/>
  </p:clrMapOvr>
  <p:transition/>
  <p:timing/>
</p:sld>
</file>

<file path=ppt/slides/slide7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: BankAccount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556792"/>
            <a:ext cx="4176464" cy="5238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3651942"/>
      </p:ext>
    </p:extLst>
  </p:cSld>
  <p:clrMapOvr>
    <a:masterClrMapping/>
  </p:clrMapOvr>
  <p:transition/>
  <p:timing/>
</p:sld>
</file>

<file path=ppt/slides/slide7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: BankBranch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5"/>
          <a:stretch>
            <a:fillRect/>
          </a:stretch>
        </p:blipFill>
        <p:spPr>
          <a:xfrm>
            <a:off x="899592" y="1556792"/>
            <a:ext cx="7099051" cy="5112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713493"/>
      </p:ext>
    </p:extLst>
  </p:cSld>
  <p:clrMapOvr>
    <a:masterClrMapping/>
  </p:clrMapOvr>
  <p:transition/>
  <p:timing/>
</p:sld>
</file>

<file path=ppt/slides/slide7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Class: BadThread (main)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66" y="1700808"/>
            <a:ext cx="8328098" cy="4752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8851382"/>
      </p:ext>
    </p:extLst>
  </p:cSld>
  <p:clrMapOvr>
    <a:masterClrMapping/>
  </p:clrMapOvr>
  <p:transition/>
  <p:timing/>
</p:sld>
</file>

<file path=ppt/slides/slide7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ผลการทำงานไม่เหมือนกันในแต่ละครั้ง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66"/>
          <a:stretch>
            <a:fillRect/>
          </a:stretch>
        </p:blipFill>
        <p:spPr>
          <a:xfrm>
            <a:off x="1281212" y="2060848"/>
            <a:ext cx="2642716" cy="331236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3"/>
          <a:stretch>
            <a:fillRect/>
          </a:stretch>
        </p:blipFill>
        <p:spPr>
          <a:xfrm>
            <a:off x="5097636" y="1916832"/>
            <a:ext cx="2642716" cy="281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44425"/>
      </p:ext>
    </p:extLst>
  </p:cSld>
  <p:clrMapOvr>
    <a:masterClrMapping/>
  </p:clrMapOvr>
  <p:transition/>
  <p:timing/>
</p:sld>
</file>

<file path=ppt/slides/slide7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3600"/>
              <a:t>การแก้ไขปัญหาการแย่งกันเข้าถึงข้อมูลของ </a:t>
            </a:r>
            <a:r>
              <a:rPr lang="en-US" sz="3600"/>
              <a:t>Thread</a:t>
            </a:r>
            <a:endParaRPr lang="th-TH" sz="36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84784"/>
            <a:ext cx="8153400" cy="4495800"/>
          </a:xfrm>
        </p:spPr>
        <p:txBody>
          <a:bodyPr>
            <a:normAutofit/>
          </a:bodyPr>
          <a:lstStyle/>
          <a:p>
            <a:r>
              <a:rPr lang="th-TH" sz="2400" b="1"/>
              <a:t>วิธีที่ 1</a:t>
            </a:r>
            <a:r>
              <a:rPr lang="th-TH" sz="2400"/>
              <a:t> ใส่ </a:t>
            </a:r>
            <a:r>
              <a:rPr lang="en-US" sz="2400"/>
              <a:t>synchronized </a:t>
            </a:r>
            <a:r>
              <a:rPr lang="th-TH" sz="2400"/>
              <a:t>ในเมธอดที่ต้องการทำ </a:t>
            </a:r>
            <a:r>
              <a:rPr lang="en-US" sz="2400"/>
              <a:t>Critical Region</a:t>
            </a:r>
            <a:endParaRPr lang="th-TH" sz="2400"/>
          </a:p>
          <a:p>
            <a:pPr lvl="1"/>
            <a:r>
              <a:rPr lang="th-TH" sz="2000"/>
              <a:t>ทุก </a:t>
            </a:r>
            <a:r>
              <a:rPr lang="en-US" sz="2000"/>
              <a:t>method </a:t>
            </a:r>
            <a:r>
              <a:rPr lang="th-TH" sz="2000"/>
              <a:t>ที่มี </a:t>
            </a:r>
            <a:r>
              <a:rPr lang="en-US" sz="2000"/>
              <a:t>synchronized </a:t>
            </a:r>
            <a:r>
              <a:rPr lang="th-TH" sz="2000"/>
              <a:t>จะถูก </a:t>
            </a:r>
            <a:r>
              <a:rPr lang="en-US" sz="2000"/>
              <a:t>block </a:t>
            </a:r>
            <a:r>
              <a:rPr lang="th-TH" sz="2000"/>
              <a:t>ทั้งหมดเพื่อให้ </a:t>
            </a:r>
            <a:r>
              <a:rPr lang="en-US" sz="2000"/>
              <a:t>thread </a:t>
            </a:r>
            <a:r>
              <a:rPr lang="th-TH" sz="2000"/>
              <a:t>เพียงตัวเดียวเข้าใช้งานเพียง </a:t>
            </a:r>
            <a:r>
              <a:rPr lang="en-US" sz="2000"/>
              <a:t>method </a:t>
            </a:r>
            <a:r>
              <a:rPr lang="th-TH" sz="2000"/>
              <a:t>ใด </a:t>
            </a:r>
            <a:r>
              <a:rPr lang="en-US" sz="2000"/>
              <a:t>method </a:t>
            </a:r>
            <a:r>
              <a:rPr lang="th-TH" sz="2000"/>
              <a:t>หนึ่ง</a:t>
            </a:r>
          </a:p>
          <a:p>
            <a:pPr lvl="1"/>
            <a:r>
              <a:rPr lang="th-TH" sz="2000"/>
              <a:t>รูปแบบตัวอย่าง   </a:t>
            </a:r>
            <a:endParaRPr lang="en-US" sz="2000"/>
          </a:p>
          <a:p>
            <a:pPr marL="365760" lvl="1" indent="0">
              <a:buNone/>
            </a:pPr>
            <a:r>
              <a:rPr lang="en-US" sz="2000"/>
              <a:t>	public </a:t>
            </a:r>
            <a:r>
              <a:rPr lang="en-US" sz="2000" b="1">
                <a:solidFill>
                  <a:srgbClr val="FF0000"/>
                </a:solidFill>
              </a:rPr>
              <a:t>synchronized</a:t>
            </a:r>
            <a:r>
              <a:rPr lang="en-US" sz="2000"/>
              <a:t> void deposit(int money)</a:t>
            </a:r>
          </a:p>
          <a:p>
            <a:pPr lvl="1"/>
            <a:r>
              <a:rPr lang="th-TH" sz="2000"/>
              <a:t>ควรจะใส่ที่ตรงไหนบ้าง เพื่อป้องกันปัญหา </a:t>
            </a:r>
            <a:r>
              <a:rPr lang="en-US" sz="2000"/>
              <a:t>race condition ?</a:t>
            </a:r>
          </a:p>
          <a:p>
            <a:r>
              <a:rPr lang="th-TH" sz="2400" b="1"/>
              <a:t>วิธีที่ 2  </a:t>
            </a:r>
            <a:r>
              <a:rPr lang="th-TH" sz="2400"/>
              <a:t>เลือกทำ</a:t>
            </a:r>
            <a:r>
              <a:rPr lang="en-US" sz="2400"/>
              <a:t> Critical Region </a:t>
            </a:r>
            <a:r>
              <a:rPr lang="th-TH" sz="2400"/>
              <a:t>เฉพาะบางส่วนของเมธอด</a:t>
            </a:r>
            <a:r>
              <a:rPr lang="en-US" sz="2400"/>
              <a:t> </a:t>
            </a:r>
            <a:r>
              <a:rPr lang="th-TH" sz="2400"/>
              <a:t>วิธีนี้จะทำให้ยืดหยุ่นและสามารถเลือก </a:t>
            </a:r>
            <a:r>
              <a:rPr lang="en-US" sz="2400"/>
              <a:t>lock </a:t>
            </a:r>
            <a:r>
              <a:rPr lang="th-TH" sz="2400"/>
              <a:t>แยกสำหรับกรณีที่เข้าถึงตัวแปรคนละตัวได้</a:t>
            </a:r>
          </a:p>
          <a:p>
            <a:pPr lvl="1"/>
            <a:r>
              <a:rPr lang="th-TH" sz="2000"/>
              <a:t>จะต้องสร้าง </a:t>
            </a:r>
            <a:r>
              <a:rPr lang="en-US" sz="2000"/>
              <a:t>Class </a:t>
            </a:r>
            <a:r>
              <a:rPr lang="th-TH" sz="2000"/>
              <a:t>ที่เป็น </a:t>
            </a:r>
            <a:r>
              <a:rPr lang="en-US" sz="2000"/>
              <a:t>Object </a:t>
            </a:r>
            <a:r>
              <a:rPr lang="th-TH" sz="2000"/>
              <a:t>เพื่อใช้ในการ </a:t>
            </a:r>
            <a:r>
              <a:rPr lang="en-US" sz="2000"/>
              <a:t>lock</a:t>
            </a:r>
          </a:p>
          <a:p>
            <a:pPr lvl="1"/>
            <a:r>
              <a:rPr lang="th-TH" sz="2000"/>
              <a:t>ตัวอย่าง </a:t>
            </a:r>
            <a:r>
              <a:rPr lang="en-US" sz="2200"/>
              <a:t>:   </a:t>
            </a:r>
            <a:endParaRPr lang="th-TH" sz="2200"/>
          </a:p>
          <a:p>
            <a:endParaRPr lang="th-TH" b="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4941168"/>
            <a:ext cx="4516592" cy="1849525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อะไรคือ</a:t>
            </a:r>
            <a:r>
              <a:rPr lang="en-US"/>
              <a:t> </a:t>
            </a:r>
            <a:r>
              <a:rPr lang="th-TH"/>
              <a:t>โปรแกรมระบบเครือข่าย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th-TH"/>
              <a:t>ดึงข้อมูลและแสดง </a:t>
            </a:r>
          </a:p>
          <a:p>
            <a:pPr lvl="1"/>
            <a:r>
              <a:rPr lang="th-TH"/>
              <a:t>เป็นการทำงานพื้นฐานของโปรแกรมระบบเครือข่าย คือ ดึงข้อมูลจากเครื่องคอมพิวเตอร์อื่นๆในระบบเครือข่าย เพื่อนำมาแสดงผล เช่น </a:t>
            </a:r>
            <a:r>
              <a:rPr lang="en-US"/>
              <a:t>web browser</a:t>
            </a:r>
          </a:p>
          <a:p>
            <a:r>
              <a:rPr lang="th-TH"/>
              <a:t>ดึงข้อมูลแบบทำซ้ำ</a:t>
            </a:r>
          </a:p>
          <a:p>
            <a:pPr lvl="1"/>
            <a:r>
              <a:rPr lang="th-TH"/>
              <a:t>ตั้งระยะเวลาในดึงข้อมูล เช่น โปรแกรมซื้อขายหุ้น</a:t>
            </a:r>
          </a:p>
          <a:p>
            <a:r>
              <a:rPr lang="th-TH"/>
              <a:t>รับ</a:t>
            </a:r>
            <a:r>
              <a:rPr lang="en-US"/>
              <a:t>/</a:t>
            </a:r>
            <a:r>
              <a:rPr lang="th-TH"/>
              <a:t>ส่งข้อมูล</a:t>
            </a:r>
          </a:p>
          <a:p>
            <a:pPr lvl="1"/>
            <a:r>
              <a:rPr lang="th-TH"/>
              <a:t>โปรแกรม </a:t>
            </a:r>
            <a:r>
              <a:rPr lang="en-US"/>
              <a:t>download/upload </a:t>
            </a:r>
            <a:r>
              <a:rPr lang="th-TH"/>
              <a:t>แฟ้มข้อมูล</a:t>
            </a:r>
          </a:p>
          <a:p>
            <a:pPr lvl="1"/>
            <a:r>
              <a:rPr lang="th-TH"/>
              <a:t>โปรแกรม </a:t>
            </a:r>
            <a:r>
              <a:rPr lang="en-US"/>
              <a:t>Massively parallel computing</a:t>
            </a:r>
          </a:p>
          <a:p>
            <a:pPr lvl="1"/>
            <a:r>
              <a:rPr lang="th-TH"/>
              <a:t>เกมออนไลน์</a:t>
            </a:r>
            <a:r>
              <a:rPr lang="en-US"/>
              <a:t>, </a:t>
            </a:r>
            <a:r>
              <a:rPr lang="th-TH"/>
              <a:t>โปรแกรม </a:t>
            </a:r>
            <a:r>
              <a:rPr lang="en-US"/>
              <a:t>chat, </a:t>
            </a:r>
            <a:r>
              <a:rPr lang="th-TH"/>
              <a:t>โปรแกรมเซิฟเวอร์ต่างๆ</a:t>
            </a:r>
          </a:p>
          <a:p>
            <a:pPr lvl="1"/>
            <a:endParaRPr lang="th-TH"/>
          </a:p>
        </p:txBody>
      </p:sp>
    </p:spTree>
  </p:cSld>
  <p:clrMapOvr>
    <a:masterClrMapping/>
  </p:clrMapOvr>
  <p:transition/>
  <p:timing/>
</p:sld>
</file>

<file path=ppt/slides/slide8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h-TH"/>
              <a:t>ทบทวนเรื่อง </a:t>
            </a:r>
            <a:r>
              <a:rPr lang="en-US"/>
              <a:t>Keyword </a:t>
            </a:r>
            <a:r>
              <a:rPr lang="th-TH"/>
              <a:t>หน้าชื่อตัวแปร</a:t>
            </a:r>
            <a:endParaRPr lang="en-US"/>
          </a:p>
          <a:p>
            <a:pPr lvl="1"/>
            <a:r>
              <a:rPr lang="en-US"/>
              <a:t>volatile</a:t>
            </a:r>
            <a:endParaRPr lang="th-TH"/>
          </a:p>
          <a:p>
            <a:pPr lvl="2"/>
            <a:r>
              <a:rPr lang="th-TH" b="1"/>
              <a:t>ตัวอย่าง</a:t>
            </a:r>
            <a:r>
              <a:rPr lang="en-US" b="1"/>
              <a:t>:</a:t>
            </a:r>
            <a:r>
              <a:rPr lang="en-US" b="1">
                <a:solidFill>
                  <a:srgbClr val="0070C0"/>
                </a:solidFill>
              </a:rPr>
              <a:t> volatile</a:t>
            </a:r>
            <a:r>
              <a:rPr lang="en-US"/>
              <a:t> int X;</a:t>
            </a:r>
          </a:p>
          <a:p>
            <a:pPr lvl="2"/>
            <a:r>
              <a:rPr lang="th-TH"/>
              <a:t>เป็นการประกาศตัวแปรที่จะบังคับให้เหมือนมีการเปลี่ยนแปลงข้อมูลใน </a:t>
            </a:r>
            <a:r>
              <a:rPr lang="en-US"/>
              <a:t>cache </a:t>
            </a:r>
            <a:r>
              <a:rPr lang="th-TH"/>
              <a:t>ให้เขียนกลับลงไปในหน่วยความจำหลักทันที และเตือน </a:t>
            </a:r>
            <a:r>
              <a:rPr lang="en-US"/>
              <a:t>thread </a:t>
            </a:r>
            <a:r>
              <a:rPr lang="th-TH"/>
              <a:t>อื่นที่มีการใช้งานตัวแปรนี้ให้อัพเดพข้อมูลจากหน่วยความจำหลัก</a:t>
            </a:r>
          </a:p>
          <a:p>
            <a:pPr lvl="2"/>
            <a:r>
              <a:rPr lang="th-TH"/>
              <a:t>สามารถใช้ในการควบคุม </a:t>
            </a:r>
            <a:r>
              <a:rPr lang="en-US"/>
              <a:t>race condition </a:t>
            </a:r>
            <a:r>
              <a:rPr lang="th-TH"/>
              <a:t>เบี้องต้นได้ แต่ในงานทั่วไปควรใช้คู่กับ </a:t>
            </a:r>
            <a:r>
              <a:rPr lang="en-US"/>
              <a:t>synchronized </a:t>
            </a:r>
            <a:r>
              <a:rPr lang="th-TH"/>
              <a:t>แต่ถ้าใช้มากไปจะทำให้การทำงานโดยรวมของโปรแกรมช้าลง</a:t>
            </a:r>
            <a:endParaRPr lang="en-US"/>
          </a:p>
          <a:p>
            <a:pPr lvl="1"/>
            <a:r>
              <a:rPr lang="en-US"/>
              <a:t>static</a:t>
            </a:r>
            <a:endParaRPr lang="th-TH"/>
          </a:p>
          <a:p>
            <a:pPr lvl="2"/>
            <a:r>
              <a:rPr lang="th-TH"/>
              <a:t>ตัวอย่าง</a:t>
            </a:r>
            <a:r>
              <a:rPr lang="en-US"/>
              <a:t>:  static int X;</a:t>
            </a:r>
          </a:p>
          <a:p>
            <a:pPr lvl="2"/>
            <a:r>
              <a:rPr lang="th-TH"/>
              <a:t>เป็นการประกาศตัวแปรที่มีที่เก็บข้อมูลเพียงที่เดียว และทุก </a:t>
            </a:r>
            <a:r>
              <a:rPr lang="en-US"/>
              <a:t>Object </a:t>
            </a:r>
            <a:r>
              <a:rPr lang="th-TH"/>
              <a:t>จะอ้างอิงถึงที่เก็บข้อมูลที่เดียวกัน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00897"/>
      </p:ext>
    </p:extLst>
  </p:cSld>
  <p:clrMapOvr>
    <a:masterClrMapping/>
  </p:clrMapOvr>
  <p:transition/>
  <p:timing/>
</p:sld>
</file>

<file path=ppt/slides/slide8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Java Thread 2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030523313 - Network programming</a:t>
            </a:r>
          </a:p>
          <a:p>
            <a:r>
              <a:rPr lang="en-US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8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DeadLock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000"/>
              <a:t>Deadlock </a:t>
            </a:r>
            <a:r>
              <a:rPr lang="th-TH" sz="2000"/>
              <a:t>ที่สถานการณ์ที่เมื่อมี </a:t>
            </a:r>
            <a:r>
              <a:rPr lang="en-US" sz="2000"/>
              <a:t>thread </a:t>
            </a:r>
            <a:r>
              <a:rPr lang="th-TH" sz="2000"/>
              <a:t>จำนวนตั้งแต่ 2 ตัวขึ้นไป ถูก </a:t>
            </a:r>
            <a:r>
              <a:rPr lang="en-US" sz="2000"/>
              <a:t>block </a:t>
            </a:r>
            <a:r>
              <a:rPr lang="th-TH" sz="2000"/>
              <a:t>ตลอดเวลาเพื่อรอกันเอง</a:t>
            </a: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3" b="38780"/>
          <a:stretch>
            <a:fillRect/>
          </a:stretch>
        </p:blipFill>
        <p:spPr>
          <a:xfrm>
            <a:off x="179512" y="2061655"/>
            <a:ext cx="8828530" cy="44636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3267760"/>
      </p:ext>
    </p:extLst>
  </p:cSld>
  <p:clrMapOvr>
    <a:masterClrMapping/>
  </p:clrMapOvr>
  <p:transition/>
  <p:timing/>
</p:sld>
</file>

<file path=ppt/slides/slide8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Deadlock (2)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4341" r="44723" b="1698"/>
          <a:stretch>
            <a:fillRect/>
          </a:stretch>
        </p:blipFill>
        <p:spPr>
          <a:xfrm>
            <a:off x="137726" y="1628800"/>
            <a:ext cx="5802426" cy="30142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356992"/>
            <a:ext cx="3332787" cy="33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Producer-Consumer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3427607"/>
            <a:ext cx="8153400" cy="3169745"/>
          </a:xfrm>
        </p:spPr>
        <p:txBody>
          <a:bodyPr>
            <a:normAutofit lnSpcReduction="10000"/>
          </a:bodyPr>
          <a:lstStyle/>
          <a:p>
            <a:r>
              <a:rPr lang="th-TH"/>
              <a:t>ปัญหา </a:t>
            </a:r>
            <a:r>
              <a:rPr lang="en-US"/>
              <a:t>producer-consumer problem </a:t>
            </a:r>
            <a:r>
              <a:rPr lang="th-TH"/>
              <a:t>คือ </a:t>
            </a:r>
            <a:endParaRPr lang="en-US"/>
          </a:p>
          <a:p>
            <a:pPr lvl="1"/>
            <a:r>
              <a:rPr lang="th-TH"/>
              <a:t>ผู้ผลิต </a:t>
            </a:r>
            <a:r>
              <a:rPr lang="en-US"/>
              <a:t>(producer) </a:t>
            </a:r>
            <a:r>
              <a:rPr lang="th-TH"/>
              <a:t>ผลิตสินค้าแล้วนำไปเก็บในโกดังสินค้า </a:t>
            </a:r>
            <a:r>
              <a:rPr lang="en-US"/>
              <a:t>(warehouse)</a:t>
            </a:r>
          </a:p>
          <a:p>
            <a:pPr lvl="1"/>
            <a:r>
              <a:rPr lang="th-TH"/>
              <a:t>ผู้บริโภค </a:t>
            </a:r>
            <a:r>
              <a:rPr lang="en-US"/>
              <a:t>(consumer) </a:t>
            </a:r>
            <a:r>
              <a:rPr lang="th-TH"/>
              <a:t>จะนำสินค้าออกมาจากโกดัง</a:t>
            </a:r>
          </a:p>
          <a:p>
            <a:pPr lvl="1"/>
            <a:r>
              <a:rPr lang="en-US"/>
              <a:t>Warehouse </a:t>
            </a:r>
            <a:r>
              <a:rPr lang="th-TH"/>
              <a:t>จะเก็บสินค้าได้แค่ </a:t>
            </a:r>
            <a:r>
              <a:rPr lang="en-US"/>
              <a:t>1 </a:t>
            </a:r>
            <a:r>
              <a:rPr lang="th-TH"/>
              <a:t>ชิ้น</a:t>
            </a:r>
            <a:endParaRPr lang="en-US"/>
          </a:p>
          <a:p>
            <a:pPr lvl="1"/>
            <a:r>
              <a:rPr lang="en-US"/>
              <a:t>Producer </a:t>
            </a:r>
            <a:r>
              <a:rPr lang="th-TH"/>
              <a:t>จะต้องรอ ไม่ผลิตของถ้าโกดังเต็ม</a:t>
            </a:r>
          </a:p>
          <a:p>
            <a:pPr lvl="1"/>
            <a:r>
              <a:rPr lang="en-US"/>
              <a:t>Consumer </a:t>
            </a:r>
            <a:r>
              <a:rPr lang="th-TH"/>
              <a:t>จะต้องรอ ไม่นำสินค้าออกจากโกดังถ้าโกดังว่าง</a:t>
            </a:r>
          </a:p>
          <a:p>
            <a:r>
              <a:rPr lang="th-TH"/>
              <a:t>เวลาในการผลิตหรือนำสินค้าออกจะสุ่มระหว่าง </a:t>
            </a:r>
            <a:r>
              <a:rPr lang="en-US"/>
              <a:t>0 – 999 ms</a:t>
            </a:r>
            <a:endParaRPr lang="en-US"/>
          </a:p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923928" y="1556792"/>
            <a:ext cx="1872208" cy="86409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warehouse</a:t>
            </a:r>
          </a:p>
        </p:txBody>
      </p:sp>
      <p:sp>
        <p:nvSpPr>
          <p:cNvPr id="5" name="Rectangle 4"/>
          <p:cNvSpPr/>
          <p:nvPr/>
        </p:nvSpPr>
        <p:spPr>
          <a:xfrm>
            <a:off x="1691680" y="2225919"/>
            <a:ext cx="1872208" cy="864096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Producer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56176" y="2225919"/>
            <a:ext cx="1872208" cy="864096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Consumer</a:t>
            </a:r>
          </a:p>
        </p:txBody>
      </p:sp>
      <p:cxnSp>
        <p:nvCxnSpPr>
          <p:cNvPr id="8" name="Straight Arrow Connector 7"/>
          <p:cNvCxnSpPr>
            <a:stCxn id="5" idx="3"/>
            <a:endCxn id="4" idx="1"/>
          </p:cNvCxnSpPr>
          <p:nvPr/>
        </p:nvCxnSpPr>
        <p:spPr>
          <a:xfrm flipV="1">
            <a:off x="3563888" y="1988840"/>
            <a:ext cx="360040" cy="66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5796136" y="1988840"/>
            <a:ext cx="360040" cy="669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39749"/>
      </p:ext>
    </p:extLst>
  </p:cSld>
  <p:clrMapOvr>
    <a:masterClrMapping/>
  </p:clrMapOvr>
  <p:transition/>
  <p:timing/>
</p:sld>
</file>

<file path=ppt/slides/slide8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: Warehouse (v.1)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628800"/>
            <a:ext cx="7137595" cy="51125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4601654"/>
      </p:ext>
    </p:extLst>
  </p:cSld>
  <p:clrMapOvr>
    <a:masterClrMapping/>
  </p:clrMapOvr>
  <p:transition/>
  <p:timing/>
</p:sld>
</file>

<file path=ppt/slides/slide8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Class: Producer (v.1)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58" y="1600199"/>
            <a:ext cx="8538722" cy="4988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566686"/>
      </p:ext>
    </p:extLst>
  </p:cSld>
  <p:clrMapOvr>
    <a:masterClrMapping/>
  </p:clrMapOvr>
  <p:transition/>
  <p:timing/>
</p:sld>
</file>

<file path=ppt/slides/slide8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Class: Consumer (v.1)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" b="1"/>
          <a:stretch>
            <a:fillRect/>
          </a:stretch>
        </p:blipFill>
        <p:spPr>
          <a:xfrm>
            <a:off x="395536" y="1628800"/>
            <a:ext cx="8449054" cy="4997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1455400"/>
      </p:ext>
    </p:extLst>
  </p:cSld>
  <p:clrMapOvr>
    <a:masterClrMapping/>
  </p:clrMapOvr>
  <p:transition/>
  <p:timing/>
</p:sld>
</file>

<file path=ppt/slides/slide8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: ProducerConsumer (main)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14" y="1700808"/>
            <a:ext cx="5836667" cy="22234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293096"/>
            <a:ext cx="5019675" cy="1628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08104" y="4293096"/>
            <a:ext cx="2808312" cy="1556767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Deadlock…??!!</a:t>
            </a:r>
          </a:p>
          <a:p>
            <a:pPr algn="ctr"/>
            <a:r>
              <a:rPr lang="th-TH"/>
              <a:t>เขียนผิดตรงไหนเนี่ย </a:t>
            </a:r>
            <a:r>
              <a:rPr lang="en-US"/>
              <a:t>??!</a:t>
            </a:r>
          </a:p>
        </p:txBody>
      </p:sp>
    </p:spTree>
    <p:extLst>
      <p:ext uri="{BB962C8B-B14F-4D97-AF65-F5344CB8AC3E}">
        <p14:creationId xmlns:p14="http://schemas.microsoft.com/office/powerpoint/2010/main" val="12101195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dur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แก้</a:t>
            </a:r>
            <a:r>
              <a:rPr lang="en-US"/>
              <a:t>: Warehouse (v.2)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/>
          <a:stretch>
            <a:fillRect/>
          </a:stretch>
        </p:blipFill>
        <p:spPr>
          <a:xfrm>
            <a:off x="1115616" y="1649044"/>
            <a:ext cx="6783356" cy="4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139952" y="2657694"/>
            <a:ext cx="1080120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23728" y="2952281"/>
            <a:ext cx="331236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23728" y="3789040"/>
            <a:ext cx="1656184" cy="298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29748" y="4793680"/>
            <a:ext cx="2874299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706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dur="5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อุ่นเครื่อง </a:t>
            </a:r>
            <a:r>
              <a:rPr lang="en-US"/>
              <a:t>Java (1)</a:t>
            </a:r>
            <a:r>
              <a:rPr lang="th-TH"/>
              <a:t> </a:t>
            </a:r>
            <a:r>
              <a:rPr lang="en-US"/>
              <a:t>: </a:t>
            </a:r>
            <a:r>
              <a:rPr lang="th-TH"/>
              <a:t>หาผลการรัน</a:t>
            </a:r>
            <a:endParaRPr lang="en-US"/>
          </a:p>
        </p:txBody>
      </p:sp>
      <p:pic>
        <p:nvPicPr>
          <p:cNvPr id="4" name="Content Placeholder 3" descr="ex1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9403" r="75795" b="67330"/>
          <a:stretch>
            <a:fillRect/>
          </a:stretch>
        </p:blipFill>
        <p:spPr>
          <a:xfrm>
            <a:off x="430573" y="1772816"/>
            <a:ext cx="8389899" cy="45365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/>
  <p:timing/>
</p:sld>
</file>

<file path=ppt/slides/slide9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แก้</a:t>
            </a:r>
            <a:r>
              <a:rPr lang="en-US"/>
              <a:t>: Producer (v.2)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"/>
          <a:stretch>
            <a:fillRect/>
          </a:stretch>
        </p:blipFill>
        <p:spPr>
          <a:xfrm>
            <a:off x="429831" y="1628800"/>
            <a:ext cx="8426143" cy="4824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547664" y="4653136"/>
            <a:ext cx="2160240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808530"/>
      </p:ext>
    </p:extLst>
  </p:cSld>
  <p:clrMapOvr>
    <a:masterClrMapping/>
  </p:clrMapOvr>
  <p:transition/>
  <p:timing/>
</p:sld>
</file>

<file path=ppt/slides/slide9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แก้</a:t>
            </a:r>
            <a:r>
              <a:rPr lang="en-US"/>
              <a:t>: Consumer (v.2)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00200"/>
            <a:ext cx="7931773" cy="49251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691680" y="4673918"/>
            <a:ext cx="3384376" cy="216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64088" y="1888232"/>
            <a:ext cx="3528392" cy="96470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3200"/>
              <a:t>คิดยังไงกับโปรแกรมนี้ </a:t>
            </a:r>
            <a:r>
              <a:rPr lang="en-US" sz="320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8599529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Wait/Notify/NotifyAll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/>
              <a:t>Thread </a:t>
            </a:r>
            <a:r>
              <a:rPr lang="th-TH" sz="2400"/>
              <a:t>เมื่อจำเป็นจะต้องรอข้อมูลอะไรที่อาจจะกินเวลา สามารถเรียกใช้งานเมธอด </a:t>
            </a:r>
            <a:r>
              <a:rPr lang="en-US" sz="2400" b="1">
                <a:solidFill>
                  <a:srgbClr val="002060"/>
                </a:solidFill>
              </a:rPr>
              <a:t>wait() </a:t>
            </a:r>
            <a:r>
              <a:rPr lang="th-TH" sz="2400"/>
              <a:t>เพื่อให้หยุดรอจนกว่าจะมีการแจ้งจาก </a:t>
            </a:r>
            <a:r>
              <a:rPr lang="en-US" sz="2400"/>
              <a:t>Thread </a:t>
            </a:r>
            <a:r>
              <a:rPr lang="th-TH" sz="2400"/>
              <a:t>อื่น</a:t>
            </a:r>
          </a:p>
          <a:p>
            <a:r>
              <a:rPr lang="en-US" sz="2400" b="1">
                <a:solidFill>
                  <a:srgbClr val="002060"/>
                </a:solidFill>
              </a:rPr>
              <a:t>notify() </a:t>
            </a:r>
            <a:r>
              <a:rPr lang="th-TH" sz="2400"/>
              <a:t>เป็นเมธอดสำหรับส่งสัญญาณให้ </a:t>
            </a:r>
            <a:r>
              <a:rPr lang="en-US" sz="2400"/>
              <a:t>Thread 1 </a:t>
            </a:r>
            <a:r>
              <a:rPr lang="th-TH" sz="2400"/>
              <a:t>ตัว เพื่อให้ตื่นจากการ </a:t>
            </a:r>
            <a:r>
              <a:rPr lang="en-US" sz="2400"/>
              <a:t>wait()</a:t>
            </a:r>
          </a:p>
          <a:p>
            <a:r>
              <a:rPr lang="en-US" sz="2400" b="1" err="1">
                <a:solidFill>
                  <a:srgbClr val="002060"/>
                </a:solidFill>
              </a:rPr>
              <a:t>notifyAll() </a:t>
            </a:r>
            <a:r>
              <a:rPr lang="th-TH" sz="2400"/>
              <a:t>เป็นเมธอดสำหรับส่งสัญญาณให้ทุก </a:t>
            </a:r>
            <a:r>
              <a:rPr lang="en-US" sz="2400"/>
              <a:t>Thread </a:t>
            </a:r>
            <a:r>
              <a:rPr lang="th-TH" sz="2400"/>
              <a:t>ที่อยู่ในสถานะ </a:t>
            </a:r>
            <a:r>
              <a:rPr lang="en-US" sz="2400"/>
              <a:t>wait </a:t>
            </a:r>
            <a:r>
              <a:rPr lang="th-TH" sz="2400"/>
              <a:t>ให้ตื่นขึ้นเพื่อทำงาน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342591"/>
            <a:ext cx="5760640" cy="339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514549"/>
      </p:ext>
    </p:extLst>
  </p:cSld>
  <p:clrMapOvr>
    <a:masterClrMapping/>
  </p:clrMapOvr>
  <p:transition/>
  <p:timing/>
</p:sld>
</file>

<file path=ppt/slides/slide9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แก้</a:t>
            </a:r>
            <a:r>
              <a:rPr lang="en-US"/>
              <a:t>: Warehouse (v.3)</a:t>
            </a:r>
          </a:p>
        </p:txBody>
      </p:sp>
      <p:sp>
        <p:nvSpPr>
          <p:cNvPr id="5" name="Rectangle 4"/>
          <p:cNvSpPr/>
          <p:nvPr/>
        </p:nvSpPr>
        <p:spPr>
          <a:xfrm>
            <a:off x="5940152" y="1628800"/>
            <a:ext cx="2952328" cy="964704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r>
              <a:rPr lang="th-TH" sz="2400"/>
              <a:t>ใช้ </a:t>
            </a:r>
            <a:r>
              <a:rPr lang="en-US" sz="2400"/>
              <a:t>Class Producer </a:t>
            </a:r>
            <a:r>
              <a:rPr lang="th-TH" sz="2400"/>
              <a:t>และ </a:t>
            </a:r>
            <a:r>
              <a:rPr lang="en-US" sz="2400"/>
              <a:t>Consumer </a:t>
            </a:r>
            <a:r>
              <a:rPr lang="th-TH" sz="2400"/>
              <a:t>ของ </a:t>
            </a:r>
            <a:r>
              <a:rPr lang="en-US" sz="2400"/>
              <a:t>v.1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4" y="1599811"/>
            <a:ext cx="4435158" cy="51069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896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ปัญหา </a:t>
            </a:r>
            <a:r>
              <a:rPr lang="en-US"/>
              <a:t>Classic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781128"/>
          </a:xfrm>
        </p:spPr>
        <p:txBody>
          <a:bodyPr>
            <a:normAutofit/>
          </a:bodyPr>
          <a:lstStyle/>
          <a:p>
            <a:r>
              <a:rPr lang="en-US"/>
              <a:t>Dining Philosophers</a:t>
            </a:r>
          </a:p>
          <a:p>
            <a:pPr lvl="1"/>
            <a:r>
              <a:rPr lang="th-TH"/>
              <a:t>มีนักปรัชญาอยู่ 5 คน นั่งบนโต๊ะกลม</a:t>
            </a:r>
          </a:p>
          <a:p>
            <a:pPr lvl="1"/>
            <a:r>
              <a:rPr lang="th-TH"/>
              <a:t>มีส้อมอยู่ทั้งหมด 5 อัน</a:t>
            </a:r>
          </a:p>
          <a:p>
            <a:pPr lvl="1"/>
            <a:r>
              <a:rPr lang="th-TH"/>
              <a:t>นักปรัชญาจะมีวงการทำงานคือ</a:t>
            </a:r>
          </a:p>
          <a:p>
            <a:pPr lvl="2"/>
            <a:r>
              <a:rPr lang="th-TH"/>
              <a:t>คิด</a:t>
            </a:r>
            <a:r>
              <a:rPr lang="en-US"/>
              <a:t> (think)</a:t>
            </a:r>
          </a:p>
          <a:p>
            <a:pPr lvl="2"/>
            <a:r>
              <a:rPr lang="th-TH"/>
              <a:t>หิว </a:t>
            </a:r>
            <a:r>
              <a:rPr lang="en-US"/>
              <a:t>(hungry)</a:t>
            </a:r>
          </a:p>
          <a:p>
            <a:pPr lvl="2"/>
            <a:r>
              <a:rPr lang="th-TH"/>
              <a:t>กิน </a:t>
            </a:r>
            <a:r>
              <a:rPr lang="en-US"/>
              <a:t>(eat)</a:t>
            </a:r>
          </a:p>
          <a:p>
            <a:pPr lvl="1"/>
            <a:r>
              <a:rPr lang="th-TH"/>
              <a:t>การที่นักปรัชญาจะกินได้ จะต้องหยิบส้อมด้านซ้าย และด้านขวาของตัวเองเท่านั้น และต้องหยิบได้ทั้ง 2 อันถึงจะสามารถกินได้</a:t>
            </a:r>
          </a:p>
          <a:p>
            <a:pPr lvl="1"/>
            <a:r>
              <a:rPr lang="th-TH" b="1"/>
              <a:t>ตัวช่วย </a:t>
            </a:r>
            <a:r>
              <a:rPr lang="en-US" b="1"/>
              <a:t>: </a:t>
            </a:r>
            <a:r>
              <a:rPr lang="th-TH"/>
              <a:t>ถ้าต้องการกินแล้วไม่ได้ส้อมทั้ง 2 อันให้กลับไปคิดต่อ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78" y="1589084"/>
            <a:ext cx="2304670" cy="239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84688"/>
      </p:ext>
    </p:extLst>
  </p:cSld>
  <p:clrMapOvr>
    <a:masterClrMapping/>
  </p:clrMapOvr>
  <p:transition/>
  <p:timing/>
</p:sld>
</file>

<file path=ppt/slides/slide9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B5F8E2F-3FB3-456F-B296-A74B9F66C2BC}"/>
              </a:ext>
            </a:extLst>
          </p:cNvPr>
          <p:cNvSpPr txBox="1"/>
          <p:nvPr/>
        </p:nvSpPr>
        <p:spPr>
          <a:xfrm>
            <a:off x="612648" y="548680"/>
            <a:ext cx="8153400" cy="554732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defPPr>
              <a:defRPr lang="th-TH"/>
            </a:defPPr>
            <a:lvl1pPr marL="320040" indent="-320040" algn="l" defTabSz="914400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Idea ( Mini Project </a:t>
            </a:r>
            <a:r>
              <a:rPr lang="th-TH" sz="30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กลุ่มละ 3 คน )</a:t>
            </a:r>
          </a:p>
          <a:p>
            <a:pPr lvl="1"/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โปรแกรม </a:t>
            </a:r>
            <a:r>
              <a:rPr lang="en-US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Chat</a:t>
            </a:r>
          </a:p>
          <a:p>
            <a:pPr lvl="1"/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เกม </a:t>
            </a:r>
            <a:r>
              <a:rPr lang="en-US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Online </a:t>
            </a:r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แบบง่ายง่าย ( </a:t>
            </a:r>
            <a:r>
              <a:rPr lang="en-US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ox, </a:t>
            </a:r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เกมไพ่, ... )</a:t>
            </a:r>
          </a:p>
          <a:p>
            <a:pPr lvl="1"/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โปรแกรมค้นหาและแชร์ไฟล์ (</a:t>
            </a:r>
            <a:r>
              <a:rPr lang="en-US" sz="2800" err="1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napster)</a:t>
            </a:r>
          </a:p>
          <a:p>
            <a:pPr lvl="1"/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โปรแกรมควบคุมคอมพิวเตอร์ปลายทาง </a:t>
            </a:r>
          </a:p>
          <a:p>
            <a:pPr lvl="1"/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(บางคำสั่ง เช่น บันทึกหน้าจอ, เปิด </a:t>
            </a:r>
            <a:r>
              <a:rPr lang="en-US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App , ... )</a:t>
            </a:r>
          </a:p>
          <a:p>
            <a:endParaRPr lang="en-US" sz="280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  <a:p>
            <a:r>
              <a:rPr lang="th-TH" sz="30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ตารางเวลา</a:t>
            </a:r>
          </a:p>
          <a:p>
            <a:pPr lvl="1"/>
            <a:r>
              <a:rPr lang="en-US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3</a:t>
            </a:r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 ก.ย. 2564 เสนอรายชื่อสมาชิกในกลุ่ม, ชื่อ </a:t>
            </a:r>
            <a:r>
              <a:rPr lang="en-US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mini-project, </a:t>
            </a:r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ขอบเขตการทำงานของ </a:t>
            </a:r>
            <a:r>
              <a:rPr lang="en-US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mini-project</a:t>
            </a:r>
          </a:p>
          <a:p>
            <a:pPr lvl="1"/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10</a:t>
            </a:r>
            <a:r>
              <a:rPr lang="en-US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 </a:t>
            </a:r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ก.ย 2564 ส่งแก้ไขงานจากรอบที่ 1 (ถ้ามีแก้ไข)</a:t>
            </a:r>
          </a:p>
          <a:p>
            <a:pPr lvl="1"/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17 ก.ย 2564 ส่งแก้ไขงานจากรอบที่ 2 (ถ้ามีแก้ไข)</a:t>
            </a:r>
          </a:p>
          <a:p>
            <a:pPr lvl="1"/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ส่งงาน หลังจากตารางสอบ </a:t>
            </a:r>
            <a:r>
              <a:rPr lang="en-US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Final </a:t>
            </a:r>
            <a:r>
              <a:rPr lang="th-TH" sz="2800">
                <a:latin typeface="_Layiji MaHaNiYom V 1.2" panose="02000000000000000000" pitchFamily="2" charset="0"/>
                <a:cs typeface="_Layiji MaHaNiYom V 1.2" panose="02000000000000000000" pitchFamily="2" charset="0"/>
              </a:rPr>
              <a:t>เสร็จสิ้น 1 สัปดาห์ (นัดอีกที)</a:t>
            </a:r>
            <a:endParaRPr lang="en-US" sz="2400">
              <a:latin typeface="_Layiji MaHaNiYom V 1.2" panose="02000000000000000000" pitchFamily="2" charset="0"/>
              <a:cs typeface="_Layiji MaHaNiYom V 1.2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511649"/>
      </p:ext>
    </p:extLst>
  </p:cSld>
  <p:clrMapOvr>
    <a:masterClrMapping/>
  </p:clrMapOvr>
  <p:transition/>
  <p:timing/>
</p:sld>
</file>

<file path=ppt/slides/slide9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Java Thread 3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mtClean="0"/>
              <a:t>030523313 - Network programming</a:t>
            </a:r>
          </a:p>
          <a:p>
            <a:r>
              <a:rPr lang="en-US" smtClean="0"/>
              <a:t>Asst. Prof. Dr. Choopan Rattanapoka</a:t>
            </a:r>
            <a:endParaRPr lang="th-TH"/>
          </a:p>
        </p:txBody>
      </p:sp>
    </p:spTree>
  </p:cSld>
  <p:clrMapOvr>
    <a:masterClrMapping/>
  </p:clrMapOvr>
  <p:transition/>
  <p:timing/>
</p:sld>
</file>

<file path=ppt/slides/slide9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ปัญหาที่ </a:t>
            </a:r>
            <a:r>
              <a:rPr lang="en-US" smtClean="0"/>
              <a:t>1 : </a:t>
            </a:r>
            <a:r>
              <a:rPr lang="th-TH" smtClean="0"/>
              <a:t>ในการใช้งาน </a:t>
            </a:r>
            <a:r>
              <a:rPr lang="en-US" smtClean="0"/>
              <a:t>Thread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3311280" cy="2764904"/>
          </a:xfrm>
        </p:spPr>
        <p:txBody>
          <a:bodyPr>
            <a:normAutofit/>
          </a:bodyPr>
          <a:lstStyle/>
          <a:p>
            <a:r>
              <a:rPr lang="th-TH" sz="2400" smtClean="0"/>
              <a:t>ในการทำงานจริงกับ </a:t>
            </a:r>
            <a:r>
              <a:rPr lang="en-US" sz="2400" smtClean="0"/>
              <a:t>Thread </a:t>
            </a:r>
            <a:r>
              <a:rPr lang="th-TH" sz="2400" smtClean="0"/>
              <a:t>สำหรับ </a:t>
            </a:r>
            <a:r>
              <a:rPr lang="en-US" sz="2400" smtClean="0"/>
              <a:t>Application </a:t>
            </a:r>
            <a:r>
              <a:rPr lang="th-TH" sz="2400" smtClean="0"/>
              <a:t>ทั่วไป และ</a:t>
            </a:r>
            <a:r>
              <a:rPr lang="en-US" sz="2400" smtClean="0"/>
              <a:t>Server Application</a:t>
            </a:r>
            <a:r>
              <a:rPr lang="th-TH" sz="2400" smtClean="0"/>
              <a:t> การสร้าง </a:t>
            </a:r>
            <a:r>
              <a:rPr lang="en-US" sz="2400" smtClean="0"/>
              <a:t>Thread </a:t>
            </a:r>
            <a:r>
              <a:rPr lang="th-TH" sz="2400" smtClean="0"/>
              <a:t>โดยไม่มีการจำกัดจำนวนอาจจะทำให้เครื่องคอมพิวเตอร์ที่เรียกใช้งานโปรแกรมมีปัญหา</a:t>
            </a:r>
            <a:endParaRPr lang="en-US" sz="2400"/>
          </a:p>
        </p:txBody>
      </p:sp>
      <p:sp>
        <p:nvSpPr>
          <p:cNvPr id="5" name="Rectangle 4"/>
          <p:cNvSpPr/>
          <p:nvPr/>
        </p:nvSpPr>
        <p:spPr>
          <a:xfrm>
            <a:off x="325704" y="4746104"/>
            <a:ext cx="3022160" cy="17072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r>
              <a:rPr lang="en-US" sz="2400" smtClean="0"/>
              <a:t>Thread </a:t>
            </a:r>
            <a:r>
              <a:rPr lang="th-TH" sz="2400" smtClean="0"/>
              <a:t>แต่ละตัวจะใช้จองเนื้อที่หน่วยความจำ </a:t>
            </a:r>
            <a:r>
              <a:rPr lang="en-US" sz="2400" smtClean="0"/>
              <a:t>50 MB</a:t>
            </a:r>
            <a:endParaRPr lang="th-TH" sz="2400" smtClean="0"/>
          </a:p>
          <a:p>
            <a:endParaRPr lang="en-US" sz="2400" smtClean="0"/>
          </a:p>
          <a:p>
            <a:r>
              <a:rPr lang="th-TH" sz="2400" smtClean="0"/>
              <a:t>จำลองให้ทำงาน </a:t>
            </a:r>
            <a:r>
              <a:rPr lang="en-US" sz="2400" smtClean="0"/>
              <a:t>2 </a:t>
            </a:r>
            <a:r>
              <a:rPr lang="th-TH" sz="2400" smtClean="0"/>
              <a:t>วินาที</a:t>
            </a:r>
            <a:endParaRPr lang="en-US" sz="2400"/>
          </a:p>
        </p:txBody>
      </p:sp>
      <p:sp>
        <p:nvSpPr>
          <p:cNvPr id="6" name="Right Arrow 5"/>
          <p:cNvSpPr/>
          <p:nvPr/>
        </p:nvSpPr>
        <p:spPr>
          <a:xfrm>
            <a:off x="3491880" y="5517232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FFFFFF"/>
                </a:solidFill>
                <a:latin typeface="Tw Cen M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5"/>
          <a:stretch>
            <a:fillRect/>
          </a:stretch>
        </p:blipFill>
        <p:spPr>
          <a:xfrm>
            <a:off x="4013353" y="1543143"/>
            <a:ext cx="4951135" cy="51880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646737"/>
      </p:ext>
    </p:extLst>
  </p:cSld>
  <p:clrMapOvr>
    <a:masterClrMapping/>
  </p:clrMapOvr>
  <p:transition/>
  <p:timing/>
</p:sld>
</file>

<file path=ppt/slides/slide9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ปัญหาที่ </a:t>
            </a:r>
            <a:r>
              <a:rPr lang="en-US" smtClean="0"/>
              <a:t>1: </a:t>
            </a:r>
            <a:r>
              <a:rPr lang="th-TH" smtClean="0"/>
              <a:t>เรียกใช้งานโปรแกรม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00200"/>
            <a:ext cx="7272808" cy="4535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2682208" y="5229200"/>
            <a:ext cx="6210272" cy="1152128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th-TH"/>
            </a:defPPr>
            <a:lvl1pPr marL="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800" kern="1200">
                <a:solidFill>
                  <a:srgbClr val="000000"/>
                </a:solidFill>
                <a:latin typeface="Tw Cen MT"/>
                <a:ea typeface="+mn-ea"/>
                <a:cs typeface="+mn-cs"/>
              </a:defRPr>
            </a:lvl9pPr>
          </a:lstStyle>
          <a:p>
            <a:r>
              <a:rPr lang="th-TH" sz="2400" b="1" smtClean="0"/>
              <a:t>การแก้ไข</a:t>
            </a:r>
            <a:r>
              <a:rPr lang="en-US" sz="2400" b="1" smtClean="0"/>
              <a:t>:</a:t>
            </a:r>
            <a:r>
              <a:rPr lang="en-US" sz="2400" smtClean="0"/>
              <a:t> </a:t>
            </a:r>
            <a:r>
              <a:rPr lang="th-TH" sz="2400" smtClean="0"/>
              <a:t>เรา</a:t>
            </a:r>
            <a:r>
              <a:rPr lang="th-TH" sz="2400"/>
              <a:t>ควรจะรู้ว่าโปรแกรมของเราควรจะสร้าง </a:t>
            </a:r>
            <a:r>
              <a:rPr lang="en-US" sz="2400"/>
              <a:t>Thread </a:t>
            </a:r>
            <a:r>
              <a:rPr lang="th-TH" sz="2400"/>
              <a:t>ให้ทำงานพร้อมๆ กันได้มากสุดกี่ตัว โดยที่ไม่กระทบกับการทำงานมากนัก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63248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dur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ปัญหาที่ </a:t>
            </a:r>
            <a:r>
              <a:rPr lang="en-US" smtClean="0"/>
              <a:t>2 </a:t>
            </a:r>
            <a:r>
              <a:rPr lang="en-US"/>
              <a:t>: </a:t>
            </a:r>
            <a:r>
              <a:rPr lang="th-TH"/>
              <a:t>ในการใช้งาน </a:t>
            </a:r>
            <a:r>
              <a:rPr lang="en-US"/>
              <a:t>Thread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552907" cy="44644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0296801"/>
      </p:ext>
    </p:extLst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18"/>
  <p:tag name="AS_OS" val="Unix 5.15.0.1039"/>
  <p:tag name="AS_RELEASE_DATE" val="2022.06.14"/>
  <p:tag name="AS_TITLE" val="Aspose.Slides for .NET5"/>
  <p:tag name="AS_VERSION" val="22.6"/>
</p:tagLst>
</file>

<file path=ppt/theme/_rels/theme1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1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_rels/theme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jpeg" /><Relationship Id="rId2" Type="http://schemas.openxmlformats.org/officeDocument/2006/relationships/image" Target="../media/image2.jpeg" /></Relationships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11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12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13.xml><?xml version="1.0" encoding="utf-8"?>
<a:theme xmlns:r="http://schemas.openxmlformats.org/officeDocument/2006/relationships"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4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5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6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7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8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ppt/theme/theme9.xml><?xml version="1.0" encoding="utf-8"?>
<a:theme xmlns:r="http://schemas.openxmlformats.org/officeDocument/2006/relationships" xmlns:a="http://schemas.openxmlformats.org/drawingml/2006/main" name="ตรงกลาง">
  <a:themeElements>
    <a:clrScheme name="ตรงกลาง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ตรงกลาง">
      <a:maj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Tw Cen MT"/>
        <a:cs typeface="Arial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ตรงกลาง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1399</Paragraphs>
  <Slides>233</Slides>
  <Notes>3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233</vt:i4>
      </vt:variant>
    </vt:vector>
  </HeadingPairs>
  <TitlesOfParts>
    <vt:vector baseType="lpstr" size="243">
      <vt:lpstr>Arial</vt:lpstr>
      <vt:lpstr>Calibri</vt:lpstr>
      <vt:lpstr>Wingdings</vt:lpstr>
      <vt:lpstr>Wingdings 2</vt:lpstr>
      <vt:lpstr>Tw Cen MT</vt:lpstr>
      <vt:lpstr>Cordia New</vt:lpstr>
      <vt:lpstr>_Layiji MaHaNiYom V 1.2</vt:lpstr>
      <vt:lpstr>Verdana</vt:lpstr>
      <vt:lpstr>Angsana New</vt:lpstr>
      <vt:lpstr>Office Theme</vt:lpstr>
      <vt:lpstr>Introduction TO Network Programming</vt:lpstr>
      <vt:lpstr>หัวข้อเรียน</vt:lpstr>
      <vt:lpstr>การประเมินผล ( DCK )</vt:lpstr>
      <vt:lpstr>หนังสือหลักที่ใช้</vt:lpstr>
      <vt:lpstr>หนังสือที่แนะนำ</vt:lpstr>
      <vt:lpstr>OSI layer model</vt:lpstr>
      <vt:lpstr>ทำไมต้องใช้ Java !!</vt:lpstr>
      <vt:lpstr>อะไรคือ โปรแกรมระบบเครือข่าย</vt:lpstr>
      <vt:lpstr>อุ่นเครื่อง Java (1) : หาผลการรัน</vt:lpstr>
      <vt:lpstr>อุ่นเครื่อง Java (2): หาผลการรัน</vt:lpstr>
      <vt:lpstr>อุ่นเครื่อง Java (3): หาผลการรัน</vt:lpstr>
      <vt:lpstr>อุ่นเครื่อง Network</vt:lpstr>
      <vt:lpstr>Overview Java</vt:lpstr>
      <vt:lpstr>Introduction</vt:lpstr>
      <vt:lpstr>ตรวจสอบความพร้อมของเครื่องที่ใช้พัฒนา Java</vt:lpstr>
      <vt:lpstr>โครงสร้างภาษา Java</vt:lpstr>
      <vt:lpstr>Java Package ที่จำเป็น</vt:lpstr>
      <vt:lpstr>Java API</vt:lpstr>
      <vt:lpstr>Java Command Line</vt:lpstr>
      <vt:lpstr>Arguments</vt:lpstr>
      <vt:lpstr>Type Conversion</vt:lpstr>
      <vt:lpstr>ตัวอย่าง: Type Conversion</vt:lpstr>
      <vt:lpstr>แบบฝึกหัด</vt:lpstr>
      <vt:lpstr>Java  try-catch</vt:lpstr>
      <vt:lpstr>ตัวอย่าง Class IOException</vt:lpstr>
      <vt:lpstr>ตัวอย่าง Class Exception</vt:lpstr>
      <vt:lpstr>ตัวอย่างการดู API ใน Java</vt:lpstr>
      <vt:lpstr>ตัวอย่างโปรแกรมที่ไม่มีการดัก Exception</vt:lpstr>
      <vt:lpstr>แก้ปัญหา ArrayIndexOutofBoundsException</vt:lpstr>
      <vt:lpstr>แก้ปัญหา NumberFormatException</vt:lpstr>
      <vt:lpstr>วิธีเขียนดักที่ Class Exception</vt:lpstr>
      <vt:lpstr>Java I/O</vt:lpstr>
      <vt:lpstr>Introduction</vt:lpstr>
      <vt:lpstr>I/O ในภาษา Java</vt:lpstr>
      <vt:lpstr>OutputStream</vt:lpstr>
      <vt:lpstr>InputStream</vt:lpstr>
      <vt:lpstr>Java กับ แฟ้มข้อมูล</vt:lpstr>
      <vt:lpstr>Java File Methods</vt:lpstr>
      <vt:lpstr>ตัวอย่าง 1</vt:lpstr>
      <vt:lpstr>ตัวอย่าง 2</vt:lpstr>
      <vt:lpstr>การเขียน/อ่าน แฟ้มข้อมูลด้วยจาวา</vt:lpstr>
      <vt:lpstr>การอ่านข้อมูลจากแฟ้มข้อมูล</vt:lpstr>
      <vt:lpstr>การเขียนข้อมูลลงแฟ้มข้อมูล</vt:lpstr>
      <vt:lpstr>Filter Stream</vt:lpstr>
      <vt:lpstr>PrintWriter</vt:lpstr>
      <vt:lpstr>ตัวอย่างการใช้งาน PrintWriter</vt:lpstr>
      <vt:lpstr>BufferedReader</vt:lpstr>
      <vt:lpstr>ตัวอย่างการใช้งาน BufferedReader (1)</vt:lpstr>
      <vt:lpstr>ตัวอย่างการใช้งาน BufferedReader (2)</vt:lpstr>
      <vt:lpstr>Java Thread</vt:lpstr>
      <vt:lpstr>อะไรคือ Thread</vt:lpstr>
      <vt:lpstr>Multiple Threads ?</vt:lpstr>
      <vt:lpstr>การใช้งาน Thread</vt:lpstr>
      <vt:lpstr>การสร้าง Thread ใน Java</vt:lpstr>
      <vt:lpstr>Extend จาก Class java.lang.Thread </vt:lpstr>
      <vt:lpstr>ตัวอย่างการสร้าง Class ที่สามารถทำ Thread</vt:lpstr>
      <vt:lpstr>การเรียกใช้งาน Thread</vt:lpstr>
      <vt:lpstr>ตัวอย่างการเรียกใช้งาน Thread</vt:lpstr>
      <vt:lpstr>การ delay หรือ sleep ในภาษาจาวา</vt:lpstr>
      <vt:lpstr>ตัวอย่างการใช้ Sleep</vt:lpstr>
      <vt:lpstr>ตัวอย่างการทำงานหลาย Thread กับ Sleep</vt:lpstr>
      <vt:lpstr>ข้อเสียของการใช้ Extends Thread</vt:lpstr>
      <vt:lpstr>การสร้าง Thread ด้วยวิธี implements Runnable</vt:lpstr>
      <vt:lpstr>ตัวอย่างการสร้าง Class ที่สามารถทำ Thread</vt:lpstr>
      <vt:lpstr>การเรียกใช้งาน Thread จาก Class ที่ implements Runnable</vt:lpstr>
      <vt:lpstr>ตัวอย่างการเรียกใช้งาน Thread</vt:lpstr>
      <vt:lpstr>ข้อแตกต่างของ 2 วิธีในการสร้างและใช้งาน Thread</vt:lpstr>
      <vt:lpstr>ตัวอย่าง: โปรแกรมหา summation</vt:lpstr>
      <vt:lpstr>นำ Thread มาประยุกต์ใช้</vt:lpstr>
      <vt:lpstr>การนำ Thread มาประยุกต์ใช้</vt:lpstr>
      <vt:lpstr>การหยุดรอ Thread ให้ทำงานเสร็จ</vt:lpstr>
      <vt:lpstr>การใช้งาน join( )</vt:lpstr>
      <vt:lpstr>Thread Concurrency</vt:lpstr>
      <vt:lpstr>ตัวอย่างปัญหาของ Race Condition</vt:lpstr>
      <vt:lpstr>Class : BankAccount</vt:lpstr>
      <vt:lpstr>Class : BankBranch</vt:lpstr>
      <vt:lpstr>Class: BadThread (main)</vt:lpstr>
      <vt:lpstr>ผลการทำงานไม่เหมือนกันในแต่ละครั้ง</vt:lpstr>
      <vt:lpstr>การแก้ไขปัญหาการแย่งกันเข้าถึงข้อมูลของ Thread</vt:lpstr>
      <vt:lpstr>Keyword</vt:lpstr>
      <vt:lpstr>Java Thread 2</vt:lpstr>
      <vt:lpstr>DeadLock (1)</vt:lpstr>
      <vt:lpstr>Deadlock (2)</vt:lpstr>
      <vt:lpstr>Producer-Consumer Problem</vt:lpstr>
      <vt:lpstr>Class : Warehouse (v.1)</vt:lpstr>
      <vt:lpstr>Class: Producer (v.1)</vt:lpstr>
      <vt:lpstr>Class: Consumer (v.1)</vt:lpstr>
      <vt:lpstr>Class : ProducerConsumer (main)</vt:lpstr>
      <vt:lpstr>แก้: Warehouse (v.2)</vt:lpstr>
      <vt:lpstr>แก้: Producer (v.2)</vt:lpstr>
      <vt:lpstr>แก้: Consumer (v.2)</vt:lpstr>
      <vt:lpstr>Wait/Notify/NotifyAll</vt:lpstr>
      <vt:lpstr>แก้: Warehouse (v.3)</vt:lpstr>
      <vt:lpstr>ปัญหา Classic </vt:lpstr>
      <vt:lpstr>PowerPoint Presentation</vt:lpstr>
      <vt:lpstr>Java Thread 3</vt:lpstr>
      <vt:lpstr>ปัญหาที่ 1 : ในการใช้งาน Thread</vt:lpstr>
      <vt:lpstr>ปัญหาที่ 1: เรียกใช้งานโปรแกรม</vt:lpstr>
      <vt:lpstr>ปัญหาที่ 2 : ในการใช้งาน Thread</vt:lpstr>
      <vt:lpstr>ปัญหาที่ 2: เรียกใช้งานโปรแกรม</vt:lpstr>
      <vt:lpstr>การแก้ไขปัญหา ด้วย Thread Pool</vt:lpstr>
      <vt:lpstr>Java ใจดีมี Class มาให้ใช้งาน</vt:lpstr>
      <vt:lpstr>แก้ไขปัญหาที่ 1</vt:lpstr>
      <vt:lpstr>แก้ไขปัญหาที่ 2</vt:lpstr>
      <vt:lpstr>ผลการรันเปรียบเทียบ</vt:lpstr>
      <vt:lpstr>Looking up IP</vt:lpstr>
      <vt:lpstr>ทบทวน OSI layer</vt:lpstr>
      <vt:lpstr>Ethernet Header</vt:lpstr>
      <vt:lpstr>IP header</vt:lpstr>
      <vt:lpstr>TCP and UDP Header</vt:lpstr>
      <vt:lpstr>ตัวอย่างการส่งข้อมูลในระบบเครือข่าย</vt:lpstr>
      <vt:lpstr>การใช้งานของพอร์ท</vt:lpstr>
      <vt:lpstr>หมายเลขพอร์ท</vt:lpstr>
      <vt:lpstr>IP Address</vt:lpstr>
      <vt:lpstr>การทำงานของ DNS</vt:lpstr>
      <vt:lpstr>การหาหมายเลข IP ด้วยภาษา Java</vt:lpstr>
      <vt:lpstr>InetAddress</vt:lpstr>
      <vt:lpstr>ตัวอย่าง 1</vt:lpstr>
      <vt:lpstr>ตัวอย่าง 2</vt:lpstr>
      <vt:lpstr>ตัวอย่าง 3</vt:lpstr>
      <vt:lpstr>ตัวอย่าง 4</vt:lpstr>
      <vt:lpstr>Socket</vt:lpstr>
      <vt:lpstr>Class Socket</vt:lpstr>
      <vt:lpstr>ตัวอย่างการเชื่อมต่อเครื่องปลายทาง</vt:lpstr>
      <vt:lpstr>ดักจับ Exception</vt:lpstr>
      <vt:lpstr>Network application models    - Client/server model         - telnet         - SMTP         - HTTP   - peer-to-peer modeljava socket </vt:lpstr>
      <vt:lpstr>การโปรแกรมระบบเครือข่าย</vt:lpstr>
      <vt:lpstr>Client/Server Architecture</vt:lpstr>
      <vt:lpstr>ข้อดีและข้อเสียของ Client/Server Architecture</vt:lpstr>
      <vt:lpstr>Peer-to-Peer Architecture</vt:lpstr>
      <vt:lpstr>ประเภทของ Peer-to-Peer</vt:lpstr>
      <vt:lpstr>Peer-to-Peer Architecture</vt:lpstr>
      <vt:lpstr>การทำงานของ Napster</vt:lpstr>
      <vt:lpstr>ข้อดีและข้อเสียของระบบ Napster</vt:lpstr>
      <vt:lpstr>Gnutella</vt:lpstr>
      <vt:lpstr>Gnutella</vt:lpstr>
      <vt:lpstr>Gnutella</vt:lpstr>
      <vt:lpstr>CHORD, PASTRY</vt:lpstr>
      <vt:lpstr>Bittorrent</vt:lpstr>
      <vt:lpstr>Telnet (Telecommunication network)</vt:lpstr>
      <vt:lpstr>รูปแบบการทำงานของ Telnet</vt:lpstr>
      <vt:lpstr>การใช้งาน Telnet</vt:lpstr>
      <vt:lpstr>การใช้งาน Telnet (2)</vt:lpstr>
      <vt:lpstr>SMTP (Simple Maill Transfer Protocol)</vt:lpstr>
      <vt:lpstr>Protocol การส่ง mail ของ SMTP</vt:lpstr>
      <vt:lpstr>การส่ง mail ทาง SMTP</vt:lpstr>
      <vt:lpstr>ตัวอย่างการใช้ SMTP</vt:lpstr>
      <vt:lpstr>Fakemail, mailbomb</vt:lpstr>
      <vt:lpstr>HyperText Transfer Protocol (HTTP)</vt:lpstr>
      <vt:lpstr>HTTP version 1.0</vt:lpstr>
      <vt:lpstr>Example : GET</vt:lpstr>
      <vt:lpstr>HTTP version 1.0</vt:lpstr>
      <vt:lpstr>HTTP version 1.0</vt:lpstr>
      <vt:lpstr>Example : HTTP/1.0</vt:lpstr>
      <vt:lpstr>HTTP version 1.0</vt:lpstr>
      <vt:lpstr>HTTP version 1.1</vt:lpstr>
      <vt:lpstr>Example : HTTP/1.1</vt:lpstr>
      <vt:lpstr>HTTP version 1.1</vt:lpstr>
      <vt:lpstr>HTTP version 1.1</vt:lpstr>
      <vt:lpstr>Java Socket</vt:lpstr>
      <vt:lpstr>การอ่านค่าและส่งค่าผ่าน socket</vt:lpstr>
      <vt:lpstr>ตัวอย่างการเอา InputStream และ OutputStream ออกจาก Socket</vt:lpstr>
      <vt:lpstr>ประยุกต์ใช้ BufferedReader และ PrintWriter</vt:lpstr>
      <vt:lpstr>Java  ServerSocket</vt:lpstr>
      <vt:lpstr>Java ServerSocket</vt:lpstr>
      <vt:lpstr>Client and Server</vt:lpstr>
      <vt:lpstr>ตัวอย่างโปรแกรมของฝั่ง server</vt:lpstr>
      <vt:lpstr>การเขียน server/client </vt:lpstr>
      <vt:lpstr>ตัวอย่าง 1: โปรแกรม server/client</vt:lpstr>
      <vt:lpstr>โปรแกรม Client</vt:lpstr>
      <vt:lpstr>โปรแกรม Server</vt:lpstr>
      <vt:lpstr>ตัวอย่าง 2 : โปรแกรม login, password</vt:lpstr>
      <vt:lpstr>โปรแกรม Client</vt:lpstr>
      <vt:lpstr>โปรแกรม Server</vt:lpstr>
      <vt:lpstr>ตัวอย่าง 3 : โปรแกรมที่ server ใช้เวลาทำงานนาน</vt:lpstr>
      <vt:lpstr>โปรแกรม Client</vt:lpstr>
      <vt:lpstr>โปรแกรม Server</vt:lpstr>
      <vt:lpstr>ผลการรัน</vt:lpstr>
      <vt:lpstr>การเขียน Server แบบ multi-thread</vt:lpstr>
      <vt:lpstr>แก้ไขตัวอย่างที่ 3 ให้เป็นแบบ multi-thread</vt:lpstr>
      <vt:lpstr>ปรับเปลี่ยนให้เป็น ThreadPool</vt:lpstr>
      <vt:lpstr>Java HashMap</vt:lpstr>
      <vt:lpstr>ตัวอย่าง : การใช้งาน HashMap</vt:lpstr>
      <vt:lpstr>ตรวจสอบปัญหาของการใช้งาน HashMap</vt:lpstr>
      <vt:lpstr>แก้ปัญหาต้องระบุประเภทของข้อมูล</vt:lpstr>
      <vt:lpstr>Client/Server Application(FilE server)</vt:lpstr>
      <vt:lpstr>Introduction</vt:lpstr>
      <vt:lpstr>การดูรายชื่อของแฟ้มข้อมูลบน Server (LIST)</vt:lpstr>
      <vt:lpstr>Flow Chart : Client (LIST)</vt:lpstr>
      <vt:lpstr>Flow Chart to Code (1)</vt:lpstr>
      <vt:lpstr>Flow Chart to Code (2)</vt:lpstr>
      <vt:lpstr>Source Code : FileList.java</vt:lpstr>
      <vt:lpstr>Flow Chart : Server (LIST)</vt:lpstr>
      <vt:lpstr>Flow Chart to Code (1)</vt:lpstr>
      <vt:lpstr>Flow Chart to Code (2)</vt:lpstr>
      <vt:lpstr>Source Code : FileServerList.java</vt:lpstr>
      <vt:lpstr>Client-Server Communication</vt:lpstr>
      <vt:lpstr>การ Upload แฟ้มข้อมูลเข้าสู่ Server</vt:lpstr>
      <vt:lpstr>Flow Chart : Client (Upload)</vt:lpstr>
      <vt:lpstr>Flow Chart to Code (1)</vt:lpstr>
      <vt:lpstr>Flow Chart to Code (2)</vt:lpstr>
      <vt:lpstr>Source Code : FileUpload.java</vt:lpstr>
      <vt:lpstr>Flow Chart : Server (Upload)</vt:lpstr>
      <vt:lpstr>Flow Chart to Code (1)</vt:lpstr>
      <vt:lpstr>Flow Chard to Code (2)</vt:lpstr>
      <vt:lpstr>Source Code : FileServerUpload.java</vt:lpstr>
      <vt:lpstr>การ Download แฟ้มข้อมูลจาก Server</vt:lpstr>
      <vt:lpstr>Flow Chart : Client (Download)</vt:lpstr>
      <vt:lpstr>Flow Chart to Code (1)</vt:lpstr>
      <vt:lpstr>Flow Chart to Code (2)</vt:lpstr>
      <vt:lpstr>Source Code : FileDownload.java</vt:lpstr>
      <vt:lpstr>Flow Chart : Server (Download)</vt:lpstr>
      <vt:lpstr>Flow Chart to Code (1)</vt:lpstr>
      <vt:lpstr>Flow Chard to Code (2)</vt:lpstr>
      <vt:lpstr>Source Code : FileServerDownload.java</vt:lpstr>
      <vt:lpstr>Java Datagram</vt:lpstr>
      <vt:lpstr>UDP (User Datagram Protocol)</vt:lpstr>
      <vt:lpstr>ทำไมถึงยังมีการใช้ UDP</vt:lpstr>
      <vt:lpstr>UDP ใน Java</vt:lpstr>
      <vt:lpstr>ข้อแตกต่างระหว่าง UDP และ TCP ใน Java</vt:lpstr>
      <vt:lpstr>ขนาดของข้อมูลที่ส่งผ่าน UDP</vt:lpstr>
      <vt:lpstr>Class : DatagramPacket</vt:lpstr>
      <vt:lpstr>Get Method ใน Class DatagramPacket</vt:lpstr>
      <vt:lpstr>ตัวอย่าง 1</vt:lpstr>
      <vt:lpstr>Set Method ใน Class DatagramPacket</vt:lpstr>
      <vt:lpstr>Class : DatagramSocket</vt:lpstr>
      <vt:lpstr>Constructor : DatagramSocket</vt:lpstr>
      <vt:lpstr>การส่งและรับข้อมูล datagram</vt:lpstr>
      <vt:lpstr>Example : Echo Server/ Echo Client</vt:lpstr>
      <vt:lpstr>Example : EchoClient</vt:lpstr>
      <vt:lpstr>Example : EchoServer</vt:lpstr>
      <vt:lpstr>Class : Date</vt:lpstr>
      <vt:lpstr>ตัวอย่าง</vt:lpstr>
    </vt:vector>
  </TitlesOfParts>
  <LinksUpToDate>0</LinksUpToDate>
  <SharedDoc>0</SharedDoc>
  <HyperlinksChanged>0</HyperlinksChanged>
  <Application>Aspose.Slides for .NET</Application>
  <AppVersion>22.0600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2023-07-11T11:35:11.273</cp:lastPrinted>
  <dcterms:created xsi:type="dcterms:W3CDTF">2023-07-11T11:35:11Z</dcterms:created>
  <dcterms:modified xsi:type="dcterms:W3CDTF">2023-07-11T11:36:43Z</dcterms:modified>
</cp:coreProperties>
</file>